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4" r:id="rId3"/>
    <p:sldId id="257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018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BE2AC-7E58-C64E-A694-E6FEC5749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6D66F-AC5A-914C-B72D-5C47DA984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85E3E-2865-E745-9FDE-75EAACD0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CA0-7D42-7F46-93BB-5B1979ECA35D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CFC1B-E9DA-3A48-AD66-FEE0502F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39CAF-F200-7944-8659-6EE3949A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8E53-AA40-EC4A-9000-20CB249037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7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6BFB-104C-674B-B400-C236BDF2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0B8A5-41C8-164F-BDF1-D9846D9DE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97059-55C4-224C-BB3F-4BB2669B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CA0-7D42-7F46-93BB-5B1979ECA35D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80C43-742B-9B46-B819-97D80A84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8B04C-DF45-1E47-BB42-5A7FC525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8E53-AA40-EC4A-9000-20CB249037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0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80211B-143B-AC4D-B2CA-157E8C9B7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E95D9-EA61-934B-8705-3898BDF61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A10AE-C530-9B4A-9B10-81D4B3B3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CA0-7D42-7F46-93BB-5B1979ECA35D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92B2A-0C02-BA45-AF0A-686F6A0A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6BF97-6F88-2C47-93C0-0A514A1E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8E53-AA40-EC4A-9000-20CB249037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1560-D75F-3A4E-8AC3-1E56E43A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B0552-33B0-DA47-9805-2B3B29655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6A45A-DEB1-974B-A53F-7BFE497F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CA0-7D42-7F46-93BB-5B1979ECA35D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111F-9468-D445-AD91-B8405E16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D8F7-E141-4049-99B7-D4AF2CEE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8E53-AA40-EC4A-9000-20CB249037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6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DDD29-4EE0-0D4B-92C3-65CD40A9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F68FA-9565-944F-8F31-CA16B91C1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47188-7AFF-B346-84B4-96542758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CA0-7D42-7F46-93BB-5B1979ECA35D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6205C-F576-174E-95C7-E9386020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1A7B3-DD67-0646-916F-38D55CF0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8E53-AA40-EC4A-9000-20CB249037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476B-E760-0C48-99E8-C8BCEE50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A26E-47B6-4848-8A2A-4AB027253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FD95E-2F8F-A741-8566-A5F749F7F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1F3A7-E6AC-8848-8234-90EC8846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CA0-7D42-7F46-93BB-5B1979ECA35D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C7BA6-C77B-EA46-8C09-18A82CE9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41BA1-243D-5B40-81BC-AA5A2F49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8E53-AA40-EC4A-9000-20CB249037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9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8C81-FDDE-464A-A32D-E5432CDB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1D094-701E-2D45-9E0F-BAE04DCA9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FDA36-37C4-BF4E-867F-7B6E5CC58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EA986-5D00-DA43-87CF-9C34CA40C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4B9C2-7BF1-7E46-98CB-754E58277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C7E66-4DD5-F343-BFFF-9300C6A8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CA0-7D42-7F46-93BB-5B1979ECA35D}" type="datetimeFigureOut">
              <a:rPr lang="en-US" smtClean="0"/>
              <a:t>1/20/22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81990-E231-AB4F-9890-6EB5A47F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0ED53-FE05-8C4D-9B05-654D55E7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8E53-AA40-EC4A-9000-20CB249037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9A61-DC66-4643-863F-55143651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B4809-66DF-4644-8E9F-8C3DFF2E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CA0-7D42-7F46-93BB-5B1979ECA35D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79149-76F2-8A4A-99C8-B3BF27AD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74B5C-A5B1-6B47-9CB0-89B5C37A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8E53-AA40-EC4A-9000-20CB249037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91E55-37C3-1A40-94A4-6729C815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CA0-7D42-7F46-93BB-5B1979ECA35D}" type="datetimeFigureOut">
              <a:rPr lang="en-US" smtClean="0"/>
              <a:t>1/20/22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C1AD9-2E09-334C-A19A-72764A2F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B937D-34DC-AC4F-98DB-A6AA70FA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8E53-AA40-EC4A-9000-20CB249037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9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99B6-DCB3-2149-9E5F-E7F9FAD0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71DA-B289-274D-A90A-8EFFBC0F9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496DE-255E-484C-9DD5-873C9CAA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1B1A9-E3A1-A849-8630-2B26AFB0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CA0-7D42-7F46-93BB-5B1979ECA35D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C6357-7BCF-684C-83C4-72CDADD8D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06E1E-C226-4A48-A1E1-80143F6C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8E53-AA40-EC4A-9000-20CB249037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9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4038-8367-6240-950E-205B3639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CF9E0-A7EF-3E40-BFB9-F661CEA30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97276-0113-9846-96D7-CB7CF3702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C050E-3F1A-3641-B9F2-CCB15189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9CA0-7D42-7F46-93BB-5B1979ECA35D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D72A6-70C1-0C4D-88F1-02402466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E905E-C895-3E40-A166-57EA0933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8E53-AA40-EC4A-9000-20CB249037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8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E14A4-9B26-3E46-8EDD-AB1E074B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F6A99-908E-4D4F-8CFA-9B3341059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B66BC-56C0-4847-B53C-062EFBEC9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E9CA0-7D42-7F46-93BB-5B1979ECA35D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D61C5-2E98-B24A-995D-04BA2101F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878EE-FCBD-2548-9AA8-13AEBBB63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C8E53-AA40-EC4A-9000-20CB249037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is.menacho@upch.pe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608C2-CE67-C542-99C3-ED6C51E1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4" y="1271441"/>
            <a:ext cx="10910455" cy="1194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/>
              <a:t>GloCal</a:t>
            </a:r>
            <a:r>
              <a:rPr lang="en-US" sz="3600" b="1" dirty="0"/>
              <a:t> Career Development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8EA90-F12B-5C44-9C96-633DAD1C6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46" y="-415638"/>
            <a:ext cx="7086600" cy="2032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5F7C10-7D01-D640-BC22-35ED8E48212E}"/>
              </a:ext>
            </a:extLst>
          </p:cNvPr>
          <p:cNvSpPr txBox="1">
            <a:spLocks/>
          </p:cNvSpPr>
          <p:nvPr/>
        </p:nvSpPr>
        <p:spPr>
          <a:xfrm>
            <a:off x="442149" y="4094020"/>
            <a:ext cx="5289578" cy="1194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Luis Menacho, MD, MPH</a:t>
            </a:r>
          </a:p>
          <a:p>
            <a:pPr marL="0" indent="0">
              <a:buNone/>
            </a:pPr>
            <a:r>
              <a:rPr lang="en-US" sz="3200" b="1" dirty="0">
                <a:hlinkClick r:id="rId3"/>
              </a:rPr>
              <a:t>luis.menacho@upch.pe</a:t>
            </a: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8E69FD-016F-304A-A936-A3D62D628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633" y="2353865"/>
            <a:ext cx="2770331" cy="42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7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42DC-1AC1-FC4C-91F2-5CD9D8DB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455153"/>
            <a:ext cx="8847427" cy="48802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Hard!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Avoid trying to change the world with a single manuscript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Focus (</a:t>
            </a:r>
            <a:r>
              <a:rPr lang="en-US" u="sng" dirty="0"/>
              <a:t>main</a:t>
            </a:r>
            <a:r>
              <a:rPr lang="en-US" dirty="0"/>
              <a:t> results)…and other sections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Scientific journals are not the only means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Social media, conferences, presentations, courses, etc. Share your results!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EA86BA-6DC4-C74D-9719-138E22C3F319}"/>
              </a:ext>
            </a:extLst>
          </p:cNvPr>
          <p:cNvSpPr txBox="1">
            <a:spLocks/>
          </p:cNvSpPr>
          <p:nvPr/>
        </p:nvSpPr>
        <p:spPr>
          <a:xfrm>
            <a:off x="838200" y="298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Publication and dissemination</a:t>
            </a:r>
          </a:p>
        </p:txBody>
      </p:sp>
    </p:spTree>
    <p:extLst>
      <p:ext uri="{BB962C8B-B14F-4D97-AF65-F5344CB8AC3E}">
        <p14:creationId xmlns:p14="http://schemas.microsoft.com/office/powerpoint/2010/main" val="402482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EA86BA-6DC4-C74D-9719-138E22C3F319}"/>
              </a:ext>
            </a:extLst>
          </p:cNvPr>
          <p:cNvSpPr txBox="1">
            <a:spLocks/>
          </p:cNvSpPr>
          <p:nvPr/>
        </p:nvSpPr>
        <p:spPr>
          <a:xfrm>
            <a:off x="838200" y="298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Balancing professional and personal life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31D821-2217-5C4B-8296-F82C31E6A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879600"/>
            <a:ext cx="57150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5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D902-50FE-A94D-8F40-9FFE27E3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219"/>
            <a:ext cx="10515600" cy="1325563"/>
          </a:xfrm>
        </p:spPr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42DC-1AC1-FC4C-91F2-5CD9D8DB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633569"/>
            <a:ext cx="7789803" cy="43211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Undergraduate: </a:t>
            </a:r>
            <a:r>
              <a:rPr lang="en-US" b="1" dirty="0"/>
              <a:t>MD</a:t>
            </a:r>
            <a:r>
              <a:rPr lang="en-US" dirty="0"/>
              <a:t>, UPCH, Peru.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2006</a:t>
            </a:r>
            <a:r>
              <a:rPr lang="en-US" dirty="0"/>
              <a:t>: Peruvian NIH; assistant of the </a:t>
            </a:r>
          </a:p>
          <a:p>
            <a:pPr marL="0" indent="0">
              <a:buNone/>
            </a:pPr>
            <a:r>
              <a:rPr lang="en-US" dirty="0"/>
              <a:t>   Management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First approach w/ Public Health.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&gt; Health administration</a:t>
            </a:r>
          </a:p>
          <a:p>
            <a:endParaRPr lang="en-US" dirty="0"/>
          </a:p>
          <a:p>
            <a:r>
              <a:rPr lang="en-US" dirty="0"/>
              <a:t>Different areas, diseases, working groups, government (MOH),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06F7A-9675-384B-971F-35E3EAE1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255" y="1947736"/>
            <a:ext cx="4447309" cy="296252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42FCFFC-8E94-A147-AF68-6630D833FD0A}"/>
              </a:ext>
            </a:extLst>
          </p:cNvPr>
          <p:cNvSpPr txBox="1"/>
          <p:nvPr/>
        </p:nvSpPr>
        <p:spPr>
          <a:xfrm>
            <a:off x="9086850" y="1568617"/>
            <a:ext cx="152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NIH Perú</a:t>
            </a:r>
          </a:p>
        </p:txBody>
      </p:sp>
    </p:spTree>
    <p:extLst>
      <p:ext uri="{BB962C8B-B14F-4D97-AF65-F5344CB8AC3E}">
        <p14:creationId xmlns:p14="http://schemas.microsoft.com/office/powerpoint/2010/main" val="24370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42DC-1AC1-FC4C-91F2-5CD9D8DB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455152"/>
            <a:ext cx="7834408" cy="5291335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2008-2010</a:t>
            </a:r>
            <a:r>
              <a:rPr lang="en-US" dirty="0"/>
              <a:t>: Fogarty Training Grant, International AIDS Research Training Program </a:t>
            </a:r>
          </a:p>
          <a:p>
            <a:r>
              <a:rPr lang="en-US" b="1" dirty="0"/>
              <a:t>MPH</a:t>
            </a:r>
            <a:r>
              <a:rPr lang="en-US" dirty="0"/>
              <a:t>, University of Washington in Seattle.</a:t>
            </a:r>
          </a:p>
          <a:p>
            <a:endParaRPr lang="en-US" dirty="0"/>
          </a:p>
          <a:p>
            <a:r>
              <a:rPr lang="en-US" dirty="0"/>
              <a:t>Medical epidemiologist</a:t>
            </a:r>
          </a:p>
          <a:p>
            <a:endParaRPr lang="en-US" dirty="0"/>
          </a:p>
          <a:p>
            <a:r>
              <a:rPr lang="en-US" dirty="0"/>
              <a:t>UW: skills to become a researcher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Junior Faculty</a:t>
            </a:r>
            <a:r>
              <a:rPr lang="en-US" dirty="0"/>
              <a:t> --&gt; at UPCH (Cayetano Heredia University): HIV research, improving the HIV continuum of care; ICT for health promotion for this and other infectious diseases.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EA86BA-6DC4-C74D-9719-138E22C3F319}"/>
              </a:ext>
            </a:extLst>
          </p:cNvPr>
          <p:cNvSpPr txBox="1">
            <a:spLocks/>
          </p:cNvSpPr>
          <p:nvPr/>
        </p:nvSpPr>
        <p:spPr>
          <a:xfrm>
            <a:off x="838200" y="298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Background</a:t>
            </a:r>
            <a:endParaRPr lang="en-US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A5D0B2-6724-2142-85AD-753939C36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844" y="1381882"/>
            <a:ext cx="3248528" cy="12315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59935D-FCBA-064C-BA43-14DBA1325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075" y="4100819"/>
            <a:ext cx="3632066" cy="24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0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42DC-1AC1-FC4C-91F2-5CD9D8DB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455152"/>
            <a:ext cx="7834408" cy="52913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Diversity of mentors</a:t>
            </a:r>
          </a:p>
          <a:p>
            <a:endParaRPr lang="en-US" dirty="0"/>
          </a:p>
          <a:p>
            <a:r>
              <a:rPr lang="en-US" dirty="0"/>
              <a:t>Different kind of support (areas, skills, etc.)</a:t>
            </a:r>
          </a:p>
          <a:p>
            <a:endParaRPr lang="en-US" dirty="0"/>
          </a:p>
          <a:p>
            <a:r>
              <a:rPr lang="en-US" dirty="0"/>
              <a:t>Patty (promote a career in public health)</a:t>
            </a:r>
          </a:p>
          <a:p>
            <a:r>
              <a:rPr lang="en-US" dirty="0"/>
              <a:t>Joe (first US mentor and throughout)</a:t>
            </a:r>
          </a:p>
          <a:p>
            <a:r>
              <a:rPr lang="en-US" dirty="0"/>
              <a:t>Magaly (common interests)</a:t>
            </a:r>
          </a:p>
          <a:p>
            <a:r>
              <a:rPr lang="en-US" dirty="0"/>
              <a:t>Larissa (peer)</a:t>
            </a:r>
          </a:p>
          <a:p>
            <a:r>
              <a:rPr lang="en-US" dirty="0"/>
              <a:t>Elsa (new working group)</a:t>
            </a:r>
          </a:p>
          <a:p>
            <a:r>
              <a:rPr lang="en-US" dirty="0"/>
              <a:t>Eduardo (institutional support)</a:t>
            </a:r>
          </a:p>
          <a:p>
            <a:r>
              <a:rPr lang="en-US" dirty="0"/>
              <a:t>Ann (current main K43 mentor, the best!)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EA86BA-6DC4-C74D-9719-138E22C3F319}"/>
              </a:ext>
            </a:extLst>
          </p:cNvPr>
          <p:cNvSpPr txBox="1">
            <a:spLocks/>
          </p:cNvSpPr>
          <p:nvPr/>
        </p:nvSpPr>
        <p:spPr>
          <a:xfrm>
            <a:off x="838200" y="298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Mentoring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6179CC59-2023-0949-871A-E23BA001C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038" y="1187638"/>
            <a:ext cx="1321415" cy="132141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DDCCDF8-569C-6E43-9AA6-3B0715F07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317" y="4440245"/>
            <a:ext cx="1455064" cy="1444889"/>
          </a:xfrm>
          <a:prstGeom prst="rect">
            <a:avLst/>
          </a:prstGeom>
        </p:spPr>
      </p:pic>
      <p:pic>
        <p:nvPicPr>
          <p:cNvPr id="7" name="Picture 21">
            <a:extLst>
              <a:ext uri="{FF2B5EF4-FFF2-40B4-BE49-F238E27FC236}">
                <a16:creationId xmlns:a16="http://schemas.microsoft.com/office/drawing/2014/main" id="{2DAE68A9-77EA-894F-AA2A-7A943BBFA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9473" y="1138865"/>
            <a:ext cx="1446590" cy="137018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33E0264-BB27-1640-AA27-9EA9D3BE3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662" y="4385126"/>
            <a:ext cx="1426156" cy="15000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740EBE3-B782-DE4B-ADC1-41DA55F45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303" y="1240486"/>
            <a:ext cx="1255064" cy="12550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B13BC4-28F9-6C43-A0CA-EA0010ADB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7211" y="2795773"/>
            <a:ext cx="1199034" cy="131109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E1AC57-1BDC-AB47-8709-9FA41B9A44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8532" y="2780237"/>
            <a:ext cx="1199034" cy="13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42DC-1AC1-FC4C-91F2-5CD9D8DB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455153"/>
            <a:ext cx="7704427" cy="4880242"/>
          </a:xfrm>
        </p:spPr>
        <p:txBody>
          <a:bodyPr>
            <a:normAutofit/>
          </a:bodyPr>
          <a:lstStyle/>
          <a:p>
            <a:r>
              <a:rPr lang="en-US" dirty="0"/>
              <a:t>Research and training support</a:t>
            </a:r>
          </a:p>
          <a:p>
            <a:endParaRPr lang="en-US" dirty="0"/>
          </a:p>
          <a:p>
            <a:r>
              <a:rPr lang="en-US" dirty="0"/>
              <a:t>Move forward in my career</a:t>
            </a:r>
          </a:p>
          <a:p>
            <a:endParaRPr lang="en-US" dirty="0"/>
          </a:p>
          <a:p>
            <a:r>
              <a:rPr lang="en-US" dirty="0"/>
              <a:t>MPH –&gt; Fellowship –&gt; Other research…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K43 award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Networking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EA86BA-6DC4-C74D-9719-138E22C3F319}"/>
              </a:ext>
            </a:extLst>
          </p:cNvPr>
          <p:cNvSpPr txBox="1">
            <a:spLocks/>
          </p:cNvSpPr>
          <p:nvPr/>
        </p:nvSpPr>
        <p:spPr>
          <a:xfrm>
            <a:off x="838200" y="298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Fogarty</a:t>
            </a: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4459DE90-82D3-F948-A010-617126E65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27" y="676514"/>
            <a:ext cx="3555677" cy="26667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FF9FBF-AF00-3D45-987F-13EB45FCC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7" y="3668636"/>
            <a:ext cx="3555677" cy="26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42DC-1AC1-FC4C-91F2-5CD9D8DB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455153"/>
            <a:ext cx="7704427" cy="4880242"/>
          </a:xfrm>
        </p:spPr>
        <p:txBody>
          <a:bodyPr>
            <a:normAutofit/>
          </a:bodyPr>
          <a:lstStyle/>
          <a:p>
            <a:r>
              <a:rPr lang="en-US" dirty="0"/>
              <a:t>2013</a:t>
            </a:r>
          </a:p>
          <a:p>
            <a:endParaRPr lang="en-US" dirty="0"/>
          </a:p>
          <a:p>
            <a:r>
              <a:rPr lang="en-US" dirty="0"/>
              <a:t>Move forward in my research area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Consolidate my experience </a:t>
            </a:r>
          </a:p>
          <a:p>
            <a:pPr marL="0" indent="0">
              <a:buNone/>
            </a:pPr>
            <a:r>
              <a:rPr lang="en-US" dirty="0"/>
              <a:t>  (opportunities for new jobs)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Meet my friend Kimberly Bale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EA86BA-6DC4-C74D-9719-138E22C3F319}"/>
              </a:ext>
            </a:extLst>
          </p:cNvPr>
          <p:cNvSpPr txBox="1">
            <a:spLocks/>
          </p:cNvSpPr>
          <p:nvPr/>
        </p:nvSpPr>
        <p:spPr>
          <a:xfrm>
            <a:off x="838200" y="298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GloCal</a:t>
            </a:r>
            <a:endParaRPr lang="en-U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5AFABB-C3BC-E740-8548-C84368C09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283" y="1623782"/>
            <a:ext cx="5260397" cy="39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42DC-1AC1-FC4C-91F2-5CD9D8DB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455153"/>
            <a:ext cx="10176164" cy="48802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Formal training</a:t>
            </a:r>
          </a:p>
          <a:p>
            <a:endParaRPr lang="en-US" dirty="0"/>
          </a:p>
          <a:p>
            <a:r>
              <a:rPr lang="en-US" dirty="0"/>
              <a:t>Other: online courses, webinars, conferences, etc.</a:t>
            </a:r>
          </a:p>
          <a:p>
            <a:endParaRPr lang="en-US" dirty="0"/>
          </a:p>
          <a:p>
            <a:r>
              <a:rPr lang="en-US" dirty="0"/>
              <a:t>Work at different institutions: government, community centers, NGO, academia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Teaching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Becoming a mentor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EA86BA-6DC4-C74D-9719-138E22C3F319}"/>
              </a:ext>
            </a:extLst>
          </p:cNvPr>
          <p:cNvSpPr txBox="1">
            <a:spLocks/>
          </p:cNvSpPr>
          <p:nvPr/>
        </p:nvSpPr>
        <p:spPr>
          <a:xfrm>
            <a:off x="838200" y="298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Continuous learning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3B6E432-DCC9-5E4B-802E-F045FCD6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045" y="961000"/>
            <a:ext cx="3758973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42DC-1AC1-FC4C-91F2-5CD9D8DB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455153"/>
            <a:ext cx="7704427" cy="4880242"/>
          </a:xfrm>
        </p:spPr>
        <p:txBody>
          <a:bodyPr>
            <a:normAutofit/>
          </a:bodyPr>
          <a:lstStyle/>
          <a:p>
            <a:r>
              <a:rPr lang="en-US" dirty="0"/>
              <a:t>University of Washington (based in Peru)</a:t>
            </a:r>
          </a:p>
          <a:p>
            <a:endParaRPr lang="en-US" dirty="0"/>
          </a:p>
          <a:p>
            <a:r>
              <a:rPr lang="en-US" dirty="0"/>
              <a:t>University of British Columbia (WelTel in LATAM)</a:t>
            </a:r>
          </a:p>
          <a:p>
            <a:endParaRPr lang="en-US" dirty="0"/>
          </a:p>
          <a:p>
            <a:r>
              <a:rPr lang="en-US" dirty="0"/>
              <a:t>NGO Via Libre –&gt; International HIV/AIDS Alliance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South Africa, Latin America (CBOs)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EA86BA-6DC4-C74D-9719-138E22C3F319}"/>
              </a:ext>
            </a:extLst>
          </p:cNvPr>
          <p:cNvSpPr txBox="1">
            <a:spLocks/>
          </p:cNvSpPr>
          <p:nvPr/>
        </p:nvSpPr>
        <p:spPr>
          <a:xfrm>
            <a:off x="838200" y="298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Collaboration in international setting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FB17C1D-AEA3-224E-B375-527BD919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508" y="1623782"/>
            <a:ext cx="2770331" cy="42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42DC-1AC1-FC4C-91F2-5CD9D8DB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455153"/>
            <a:ext cx="8847427" cy="48802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Fogarty &amp; others (GCC)</a:t>
            </a:r>
          </a:p>
          <a:p>
            <a:endParaRPr lang="en-US" dirty="0"/>
          </a:p>
          <a:p>
            <a:r>
              <a:rPr lang="en-US" dirty="0"/>
              <a:t>K43 award (improving retention in care using ICT)</a:t>
            </a:r>
          </a:p>
          <a:p>
            <a:endParaRPr lang="en-US" dirty="0"/>
          </a:p>
          <a:p>
            <a:r>
              <a:rPr lang="en-US" dirty="0"/>
              <a:t>Three times (one old idea / the new idea &amp; resubmission)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Some tips: </a:t>
            </a:r>
          </a:p>
          <a:p>
            <a:r>
              <a:rPr lang="en-US" dirty="0"/>
              <a:t>You really need to focus, at least the </a:t>
            </a:r>
            <a:r>
              <a:rPr lang="en-US" u="sng" dirty="0"/>
              <a:t>first time</a:t>
            </a:r>
            <a:r>
              <a:rPr lang="en-US" dirty="0"/>
              <a:t> (I quit my job at the NGO)</a:t>
            </a:r>
          </a:p>
          <a:p>
            <a:r>
              <a:rPr lang="en-US" dirty="0"/>
              <a:t>Optimize the support of your team</a:t>
            </a:r>
          </a:p>
          <a:p>
            <a:r>
              <a:rPr lang="en-US" dirty="0"/>
              <a:t>Be strategic to choose your team and training plan</a:t>
            </a:r>
          </a:p>
          <a:p>
            <a:r>
              <a:rPr lang="en-US" dirty="0"/>
              <a:t>Read well what reviewers said (at least the first time)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EA86BA-6DC4-C74D-9719-138E22C3F319}"/>
              </a:ext>
            </a:extLst>
          </p:cNvPr>
          <p:cNvSpPr txBox="1">
            <a:spLocks/>
          </p:cNvSpPr>
          <p:nvPr/>
        </p:nvSpPr>
        <p:spPr>
          <a:xfrm>
            <a:off x="838200" y="298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Grant funding for research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A60A34-0476-FB4F-9892-FC14ED91D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250" y="298219"/>
            <a:ext cx="3444163" cy="25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2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16554</TotalTime>
  <Words>431</Words>
  <Application>Microsoft Macintosh PowerPoint</Application>
  <PresentationFormat>Panorámica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Presentación de PowerPoint</vt:lpstr>
      <vt:lpstr>Background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&amp; Research Support</dc:title>
  <dc:creator>Luis Alberto Menacho Alvirio</dc:creator>
  <cp:lastModifiedBy>Microsoft Office User</cp:lastModifiedBy>
  <cp:revision>72</cp:revision>
  <cp:lastPrinted>2020-05-15T16:39:43Z</cp:lastPrinted>
  <dcterms:created xsi:type="dcterms:W3CDTF">2020-05-13T03:45:54Z</dcterms:created>
  <dcterms:modified xsi:type="dcterms:W3CDTF">2022-01-20T14:00:50Z</dcterms:modified>
</cp:coreProperties>
</file>