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4" r:id="rId2"/>
  </p:sldMasterIdLst>
  <p:notesMasterIdLst>
    <p:notesMasterId r:id="rId13"/>
  </p:notesMasterIdLst>
  <p:handoutMasterIdLst>
    <p:handoutMasterId r:id="rId14"/>
  </p:handoutMasterIdLst>
  <p:sldIdLst>
    <p:sldId id="544" r:id="rId3"/>
    <p:sldId id="588" r:id="rId4"/>
    <p:sldId id="600" r:id="rId5"/>
    <p:sldId id="427" r:id="rId6"/>
    <p:sldId id="601" r:id="rId7"/>
    <p:sldId id="602" r:id="rId8"/>
    <p:sldId id="257" r:id="rId9"/>
    <p:sldId id="598" r:id="rId10"/>
    <p:sldId id="603" r:id="rId11"/>
    <p:sldId id="650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et Vu Duc" initials="VVD" lastIdx="1" clrIdx="0"/>
  <p:cmAuthor id="2" name="hanhoa96" initials="h" lastIdx="10" clrIdx="1"/>
  <p:cmAuthor id="3" name="Le Minh Giang" initials="LMG" lastIdx="1" clrIdx="2"/>
  <p:cmAuthor id="4" name="Le Minh Giang" initials="LMG [2]" lastIdx="1" clrIdx="3"/>
  <p:cmAuthor id="5" name="Tram Ngoc" initials="TN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86E"/>
    <a:srgbClr val="CB488D"/>
    <a:srgbClr val="FF6C8A"/>
    <a:srgbClr val="C58F11"/>
    <a:srgbClr val="F62D0B"/>
    <a:srgbClr val="E17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77097" autoAdjust="0"/>
  </p:normalViewPr>
  <p:slideViewPr>
    <p:cSldViewPr>
      <p:cViewPr varScale="1">
        <p:scale>
          <a:sx n="72" d="100"/>
          <a:sy n="72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1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40131-36A9-BF44-9DBB-416A7B94B20D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22255-F8FC-7C46-BAF6-7733149589E8}">
      <dgm:prSet phldrT="[Text]"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VN</a:t>
          </a:r>
        </a:p>
      </dgm:t>
    </dgm:pt>
    <dgm:pt modelId="{AAE62B13-D576-8C4F-A0EF-52B1675A7257}" type="parTrans" cxnId="{180BEC19-2E5A-454B-90B9-4B13636C5DC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F8DFA-3312-1444-90FA-73A428B3C691}" type="sibTrans" cxnId="{180BEC19-2E5A-454B-90B9-4B13636C5DC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0AC8F-FB0D-7948-8381-D9688430859D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MD training (general practitioner) at Hanoi Medical University (1992) </a:t>
          </a:r>
        </a:p>
      </dgm:t>
    </dgm:pt>
    <dgm:pt modelId="{FD832102-9548-EB41-829B-A60F345B1046}" type="parTrans" cxnId="{43457EE0-D810-5C4A-B290-DD54A82385E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616C6-0F1F-0248-B75A-08ABA22E9BF3}" type="sibTrans" cxnId="{43457EE0-D810-5C4A-B290-DD54A82385E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A009C-63F7-EE48-9723-728AE8B18076}">
      <dgm:prSet phldrT="[Text]"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US</a:t>
          </a:r>
        </a:p>
      </dgm:t>
    </dgm:pt>
    <dgm:pt modelId="{2CE55E5D-1ACA-304A-820A-76D1ECCDD358}" type="parTrans" cxnId="{B8DBC524-6D73-0D44-BD49-1C7EC734F2E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A7B77-85B0-6E4E-A2F1-C5D165E468F4}" type="sibTrans" cxnId="{B8DBC524-6D73-0D44-BD49-1C7EC734F2E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C5EBF-0AF3-CA47-A629-FFDB4026C8CF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Master (2004) and PhD training (2012) at Columbia University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(medical anthropology/sociomedical sciences)</a:t>
          </a:r>
        </a:p>
      </dgm:t>
    </dgm:pt>
    <dgm:pt modelId="{7ED42964-E886-D442-98E6-73EC778E019B}" type="parTrans" cxnId="{F3EB475F-E4A2-8C40-8166-1CDD6C9768B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24007-7F8E-014E-8AE9-B1E59F401942}" type="sibTrans" cxnId="{F3EB475F-E4A2-8C40-8166-1CDD6C9768B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57A82-18BC-294A-902A-98AF3703D285}">
      <dgm:prSet phldrT="[Text]"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US/VN</a:t>
          </a:r>
        </a:p>
      </dgm:t>
    </dgm:pt>
    <dgm:pt modelId="{FA8E7FD8-24D5-8645-B015-92930DB201AA}" type="parTrans" cxnId="{B3D2B0A7-E810-744B-8093-15E7C45FA2A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AE11D-53BD-CB4E-A864-B2FC5DBB374B}" type="sibTrans" cxnId="{B3D2B0A7-E810-744B-8093-15E7C45FA2A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0641D-B708-1248-B871-A0188A0EBC6D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Social Science Research Council (SSRC’s Dissertation Fellowship)</a:t>
          </a:r>
        </a:p>
      </dgm:t>
    </dgm:pt>
    <dgm:pt modelId="{C0297D11-15CF-AC4A-8F2E-8BF8CAEFD00D}" type="parTrans" cxnId="{5D7C7FCC-E946-B94A-8285-5ED90918CFE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99492-AB2F-BF4E-91DA-6AE9120B4950}" type="sibTrans" cxnId="{5D7C7FCC-E946-B94A-8285-5ED90918CFE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2B217-5A3E-844F-9F9C-6178640A0906}">
      <dgm:prSet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US/VN</a:t>
          </a:r>
        </a:p>
      </dgm:t>
    </dgm:pt>
    <dgm:pt modelId="{2E40E61A-B973-5A4D-B51C-0287D2F75767}" type="parTrans" cxnId="{EB31ED2F-AEAE-D641-BBC9-6F91032DD28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ED29A-33FB-B349-8B6C-D1A359F1855D}" type="sibTrans" cxnId="{EB31ED2F-AEAE-D641-BBC9-6F91032DD28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C23AC-84D4-7B48-BD23-3C6883464672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First involvement with NIH-funded grant (Role: Project Director)</a:t>
          </a:r>
        </a:p>
      </dgm:t>
    </dgm:pt>
    <dgm:pt modelId="{EBE4055B-C29A-A94D-AA37-EABE8B761B8E}" type="parTrans" cxnId="{A83ABE72-EEF3-1747-B695-6B77FA5511C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685EF-EA2C-5D4C-9D90-9958B15A46BA}" type="sibTrans" cxnId="{A83ABE72-EEF3-1747-B695-6B77FA5511C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34069-D4F3-B94D-8221-F619B14A7581}">
      <dgm:prSet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VN</a:t>
          </a:r>
        </a:p>
      </dgm:t>
    </dgm:pt>
    <dgm:pt modelId="{458A183A-2538-0440-A6D6-BE89A69BB775}" type="parTrans" cxnId="{9754C6F1-8C28-1E49-8A24-77F04C4FA1C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F7A3C-0A9F-4848-9487-F2C0874FE65E}" type="sibTrans" cxnId="{9754C6F1-8C28-1E49-8A24-77F04C4FA1C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78799-8922-A944-9799-62EA01AD7810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Deputy Director, Center for Training and Research on Substance Abuse-HIV, Hanoi Medical University (since 2014)</a:t>
          </a:r>
        </a:p>
      </dgm:t>
    </dgm:pt>
    <dgm:pt modelId="{D8FD45A0-A58A-F748-926A-AF88EB603D69}" type="parTrans" cxnId="{DFDB2DF2-7B43-4C4C-A48C-97F14E05664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FE1CE-849F-304E-BB9A-75349CD42473}" type="sibTrans" cxnId="{DFDB2DF2-7B43-4C4C-A48C-97F14E05664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7326F-971B-E045-87F4-DE7CB1B43132}">
      <dgm:prSet phldrT="[Text]" custT="1"/>
      <dgm:spPr/>
      <dgm:t>
        <a:bodyPr/>
        <a:lstStyle/>
        <a:p>
          <a:pPr>
            <a:buNone/>
          </a:pP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B227B-558D-484D-A545-1F8356253BCF}" type="parTrans" cxnId="{F2F3C679-2E82-C349-AF4B-4D1582EE94CF}">
      <dgm:prSet/>
      <dgm:spPr/>
      <dgm:t>
        <a:bodyPr/>
        <a:lstStyle/>
        <a:p>
          <a:endParaRPr lang="en-US" sz="1800"/>
        </a:p>
      </dgm:t>
    </dgm:pt>
    <dgm:pt modelId="{4392CD44-A220-E94A-9B41-98491B210B41}" type="sibTrans" cxnId="{F2F3C679-2E82-C349-AF4B-4D1582EE94CF}">
      <dgm:prSet/>
      <dgm:spPr/>
      <dgm:t>
        <a:bodyPr/>
        <a:lstStyle/>
        <a:p>
          <a:endParaRPr lang="en-US" sz="1800"/>
        </a:p>
      </dgm:t>
    </dgm:pt>
    <dgm:pt modelId="{7288F532-9C04-934F-9E58-40AFAC7F0DB5}">
      <dgm:prSet phldrT="[Text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0B0D1-8B63-FF40-A0A0-EA21FFE91779}" type="parTrans" cxnId="{AA6BEF85-95A6-7346-8B3F-B6C701B74A1C}">
      <dgm:prSet/>
      <dgm:spPr/>
      <dgm:t>
        <a:bodyPr/>
        <a:lstStyle/>
        <a:p>
          <a:endParaRPr lang="en-US" sz="1800"/>
        </a:p>
      </dgm:t>
    </dgm:pt>
    <dgm:pt modelId="{4E88F583-0229-1944-9C87-03954948B5FE}" type="sibTrans" cxnId="{AA6BEF85-95A6-7346-8B3F-B6C701B74A1C}">
      <dgm:prSet/>
      <dgm:spPr/>
      <dgm:t>
        <a:bodyPr/>
        <a:lstStyle/>
        <a:p>
          <a:endParaRPr lang="en-US" sz="1800"/>
        </a:p>
      </dgm:t>
    </dgm:pt>
    <dgm:pt modelId="{CAD56E9C-25F8-2944-9FCD-A92929E5D46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Dissertation title: “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Governing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Masculinity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:  How 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Structures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 Shape 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 Lives and Health 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Dislocated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 Men In Post-</a:t>
          </a:r>
          <a:r>
            <a:rPr lang="nb-NO" sz="1800" i="1" dirty="0" err="1">
              <a:latin typeface="Arial" panose="020B0604020202020204" pitchFamily="34" charset="0"/>
              <a:cs typeface="Arial" panose="020B0604020202020204" pitchFamily="34" charset="0"/>
            </a:rPr>
            <a:t>Doi</a:t>
          </a:r>
          <a:r>
            <a:rPr lang="nb-NO" sz="1800" i="1" dirty="0">
              <a:latin typeface="Arial" panose="020B0604020202020204" pitchFamily="34" charset="0"/>
              <a:cs typeface="Arial" panose="020B0604020202020204" pitchFamily="34" charset="0"/>
            </a:rPr>
            <a:t> Moi Vietnam»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4F317-5D68-2C46-8B56-1A4E3BD9AC82}" type="parTrans" cxnId="{EFA350C6-1E19-FD42-AB15-C3C98B21D489}">
      <dgm:prSet/>
      <dgm:spPr/>
      <dgm:t>
        <a:bodyPr/>
        <a:lstStyle/>
        <a:p>
          <a:endParaRPr lang="en-US" sz="1800"/>
        </a:p>
      </dgm:t>
    </dgm:pt>
    <dgm:pt modelId="{B715F527-9D5B-4443-9228-5881CE49F872}" type="sibTrans" cxnId="{EFA350C6-1E19-FD42-AB15-C3C98B21D489}">
      <dgm:prSet/>
      <dgm:spPr/>
      <dgm:t>
        <a:bodyPr/>
        <a:lstStyle/>
        <a:p>
          <a:endParaRPr lang="en-US" sz="1800"/>
        </a:p>
      </dgm:t>
    </dgm:pt>
    <dgm:pt modelId="{F5866309-DF40-8E48-AA0D-F4F950D00252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R01DA016188 “Male Injecting Drug Users in Vietnam:  Ethno-Epidemiology of HIV Risk” (PI: Michael C.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) from 2003 - 2008</a:t>
          </a:r>
        </a:p>
      </dgm:t>
    </dgm:pt>
    <dgm:pt modelId="{13E3D33C-D6BD-ED43-ABD5-41AE60507023}" type="parTrans" cxnId="{A617C0AB-3A47-1B47-B436-0E15633AF72B}">
      <dgm:prSet/>
      <dgm:spPr/>
      <dgm:t>
        <a:bodyPr/>
        <a:lstStyle/>
        <a:p>
          <a:endParaRPr lang="en-US" sz="1800"/>
        </a:p>
      </dgm:t>
    </dgm:pt>
    <dgm:pt modelId="{FD1F5A9D-5369-7D4D-B64E-0C6B9636C28A}" type="sibTrans" cxnId="{A617C0AB-3A47-1B47-B436-0E15633AF72B}">
      <dgm:prSet/>
      <dgm:spPr/>
      <dgm:t>
        <a:bodyPr/>
        <a:lstStyle/>
        <a:p>
          <a:endParaRPr lang="en-US" sz="1800"/>
        </a:p>
      </dgm:t>
    </dgm:pt>
    <dgm:pt modelId="{4819C0CB-850C-AB45-BD64-A4061C1D7F70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Chair, Department of Global Health (2015) at School of Preventive Medicine and Public Health (since 2015)</a:t>
          </a:r>
        </a:p>
      </dgm:t>
    </dgm:pt>
    <dgm:pt modelId="{265BD1E7-ECDD-7441-9BAD-8529BE41B5D4}" type="parTrans" cxnId="{A5959431-A8D0-C84E-BF1B-964B11D8980B}">
      <dgm:prSet/>
      <dgm:spPr/>
      <dgm:t>
        <a:bodyPr/>
        <a:lstStyle/>
        <a:p>
          <a:endParaRPr lang="en-US" sz="1800"/>
        </a:p>
      </dgm:t>
    </dgm:pt>
    <dgm:pt modelId="{4EA16E51-0EDE-E24F-B3BD-5E4ED5F59E17}" type="sibTrans" cxnId="{A5959431-A8D0-C84E-BF1B-964B11D8980B}">
      <dgm:prSet/>
      <dgm:spPr/>
      <dgm:t>
        <a:bodyPr/>
        <a:lstStyle/>
        <a:p>
          <a:endParaRPr lang="en-US" sz="1800"/>
        </a:p>
      </dgm:t>
    </dgm:pt>
    <dgm:pt modelId="{1A79B416-B6DD-4FC9-9C13-7120B24248E7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Part-time employee at NDRI Inc. in NYC (2003 – 2008) </a:t>
          </a:r>
        </a:p>
      </dgm:t>
    </dgm:pt>
    <dgm:pt modelId="{1EC52E1D-116A-46BE-A5BF-DBEFFCAB29EA}" type="parTrans" cxnId="{017326C5-1441-4E97-A89A-F519481C02C9}">
      <dgm:prSet/>
      <dgm:spPr/>
      <dgm:t>
        <a:bodyPr/>
        <a:lstStyle/>
        <a:p>
          <a:endParaRPr lang="en-US" sz="1800"/>
        </a:p>
      </dgm:t>
    </dgm:pt>
    <dgm:pt modelId="{1CEA16DF-0BA9-4A39-B75F-C580164FAE71}" type="sibTrans" cxnId="{017326C5-1441-4E97-A89A-F519481C02C9}">
      <dgm:prSet/>
      <dgm:spPr/>
      <dgm:t>
        <a:bodyPr/>
        <a:lstStyle/>
        <a:p>
          <a:endParaRPr lang="en-US" sz="1800"/>
        </a:p>
      </dgm:t>
    </dgm:pt>
    <dgm:pt modelId="{06B5599F-D694-2841-988A-6C556E814965}" type="pres">
      <dgm:prSet presAssocID="{26E40131-36A9-BF44-9DBB-416A7B94B2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71CE8-152D-6148-A31C-4170A31B3B9F}" type="pres">
      <dgm:prSet presAssocID="{28F22255-F8FC-7C46-BAF6-7733149589E8}" presName="composite" presStyleCnt="0"/>
      <dgm:spPr/>
    </dgm:pt>
    <dgm:pt modelId="{07A5E945-7AE5-8844-B088-CE42D5D7F0FE}" type="pres">
      <dgm:prSet presAssocID="{28F22255-F8FC-7C46-BAF6-7733149589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85492-8A5E-A747-ADA2-303DE5E6D8B7}" type="pres">
      <dgm:prSet presAssocID="{28F22255-F8FC-7C46-BAF6-7733149589E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13A72-06D6-2441-AF17-3402173DC426}" type="pres">
      <dgm:prSet presAssocID="{0F0F8DFA-3312-1444-90FA-73A428B3C691}" presName="sp" presStyleCnt="0"/>
      <dgm:spPr/>
    </dgm:pt>
    <dgm:pt modelId="{E9F6F5D1-B0DA-5F46-BCE3-16ECC0B3447B}" type="pres">
      <dgm:prSet presAssocID="{540A009C-63F7-EE48-9723-728AE8B18076}" presName="composite" presStyleCnt="0"/>
      <dgm:spPr/>
    </dgm:pt>
    <dgm:pt modelId="{0D22E294-F430-8745-8889-92AD3A385B79}" type="pres">
      <dgm:prSet presAssocID="{540A009C-63F7-EE48-9723-728AE8B1807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ED0CE-58D9-534C-92F7-435BE14B24A5}" type="pres">
      <dgm:prSet presAssocID="{540A009C-63F7-EE48-9723-728AE8B1807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39B12-F121-EA42-87EC-1FD4F4AC491C}" type="pres">
      <dgm:prSet presAssocID="{87CA7B77-85B0-6E4E-A2F1-C5D165E468F4}" presName="sp" presStyleCnt="0"/>
      <dgm:spPr/>
    </dgm:pt>
    <dgm:pt modelId="{88DE23FD-3C79-6148-AB48-3D6DA5A44E48}" type="pres">
      <dgm:prSet presAssocID="{B6757A82-18BC-294A-902A-98AF3703D285}" presName="composite" presStyleCnt="0"/>
      <dgm:spPr/>
    </dgm:pt>
    <dgm:pt modelId="{6D589531-FBA1-E24E-B00D-C4B3F475E854}" type="pres">
      <dgm:prSet presAssocID="{B6757A82-18BC-294A-902A-98AF3703D2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69EDA-37D2-A548-8961-35A61A6764E8}" type="pres">
      <dgm:prSet presAssocID="{B6757A82-18BC-294A-902A-98AF3703D2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90796-25C4-3845-B6A0-910335927168}" type="pres">
      <dgm:prSet presAssocID="{199AE11D-53BD-CB4E-A864-B2FC5DBB374B}" presName="sp" presStyleCnt="0"/>
      <dgm:spPr/>
    </dgm:pt>
    <dgm:pt modelId="{C3A1FD3F-299A-CD42-A184-D707A9004503}" type="pres">
      <dgm:prSet presAssocID="{9792B217-5A3E-844F-9F9C-6178640A0906}" presName="composite" presStyleCnt="0"/>
      <dgm:spPr/>
    </dgm:pt>
    <dgm:pt modelId="{11DEEC58-91B3-4C45-99B7-896A4DA22CAC}" type="pres">
      <dgm:prSet presAssocID="{9792B217-5A3E-844F-9F9C-6178640A090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887CC-2CFD-D840-9E83-96BA1812864E}" type="pres">
      <dgm:prSet presAssocID="{9792B217-5A3E-844F-9F9C-6178640A090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4B38-A0A7-F84A-B888-8F4DFEBE081C}" type="pres">
      <dgm:prSet presAssocID="{F93ED29A-33FB-B349-8B6C-D1A359F1855D}" presName="sp" presStyleCnt="0"/>
      <dgm:spPr/>
    </dgm:pt>
    <dgm:pt modelId="{C03B78B9-71FE-504E-98A4-E33827AFB96D}" type="pres">
      <dgm:prSet presAssocID="{66534069-D4F3-B94D-8221-F619B14A7581}" presName="composite" presStyleCnt="0"/>
      <dgm:spPr/>
    </dgm:pt>
    <dgm:pt modelId="{3742DE20-2029-5749-8D2C-3846E953A5C8}" type="pres">
      <dgm:prSet presAssocID="{66534069-D4F3-B94D-8221-F619B14A758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5A14E-CEBD-F54B-B666-D42F9EC6FEA9}" type="pres">
      <dgm:prSet presAssocID="{66534069-D4F3-B94D-8221-F619B14A7581}" presName="descendantText" presStyleLbl="alignAcc1" presStyleIdx="4" presStyleCnt="5" custScaleY="133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C7FCC-E946-B94A-8285-5ED90918CFEA}" srcId="{B6757A82-18BC-294A-902A-98AF3703D285}" destId="{26A0641D-B708-1248-B871-A0188A0EBC6D}" srcOrd="0" destOrd="0" parTransId="{C0297D11-15CF-AC4A-8F2E-8BF8CAEFD00D}" sibTransId="{C0299492-AB2F-BF4E-91DA-6AE9120B4950}"/>
    <dgm:cxn modelId="{AA6BEF85-95A6-7346-8B3F-B6C701B74A1C}" srcId="{540A009C-63F7-EE48-9723-728AE8B18076}" destId="{7288F532-9C04-934F-9E58-40AFAC7F0DB5}" srcOrd="0" destOrd="0" parTransId="{6AB0B0D1-8B63-FF40-A0A0-EA21FFE91779}" sibTransId="{4E88F583-0229-1944-9C87-03954948B5FE}"/>
    <dgm:cxn modelId="{216554D0-0DAF-9C45-9293-60D1623415CF}" type="presOf" srcId="{26A0641D-B708-1248-B871-A0188A0EBC6D}" destId="{67369EDA-37D2-A548-8961-35A61A6764E8}" srcOrd="0" destOrd="0" presId="urn:microsoft.com/office/officeart/2005/8/layout/chevron2"/>
    <dgm:cxn modelId="{B3D2B0A7-E810-744B-8093-15E7C45FA2A8}" srcId="{26E40131-36A9-BF44-9DBB-416A7B94B20D}" destId="{B6757A82-18BC-294A-902A-98AF3703D285}" srcOrd="2" destOrd="0" parTransId="{FA8E7FD8-24D5-8645-B015-92930DB201AA}" sibTransId="{199AE11D-53BD-CB4E-A864-B2FC5DBB374B}"/>
    <dgm:cxn modelId="{DFDB2DF2-7B43-4C4C-A48C-97F14E056645}" srcId="{66534069-D4F3-B94D-8221-F619B14A7581}" destId="{7CF78799-8922-A944-9799-62EA01AD7810}" srcOrd="0" destOrd="0" parTransId="{D8FD45A0-A58A-F748-926A-AF88EB603D69}" sibTransId="{CA0FE1CE-849F-304E-BB9A-75349CD42473}"/>
    <dgm:cxn modelId="{5E7D365D-593D-B049-8AE0-63CEF60BEF28}" type="presOf" srcId="{26E40131-36A9-BF44-9DBB-416A7B94B20D}" destId="{06B5599F-D694-2841-988A-6C556E814965}" srcOrd="0" destOrd="0" presId="urn:microsoft.com/office/officeart/2005/8/layout/chevron2"/>
    <dgm:cxn modelId="{43457EE0-D810-5C4A-B290-DD54A82385E3}" srcId="{28F22255-F8FC-7C46-BAF6-7733149589E8}" destId="{E990AC8F-FB0D-7948-8381-D9688430859D}" srcOrd="0" destOrd="0" parTransId="{FD832102-9548-EB41-829B-A60F345B1046}" sibTransId="{278616C6-0F1F-0248-B75A-08ABA22E9BF3}"/>
    <dgm:cxn modelId="{298929D6-8344-0F44-B507-AC5519673CC9}" type="presOf" srcId="{9792B217-5A3E-844F-9F9C-6178640A0906}" destId="{11DEEC58-91B3-4C45-99B7-896A4DA22CAC}" srcOrd="0" destOrd="0" presId="urn:microsoft.com/office/officeart/2005/8/layout/chevron2"/>
    <dgm:cxn modelId="{763A34CB-33B4-A047-AEA3-85E54E21F223}" type="presOf" srcId="{7CF78799-8922-A944-9799-62EA01AD7810}" destId="{FD05A14E-CEBD-F54B-B666-D42F9EC6FEA9}" srcOrd="0" destOrd="0" presId="urn:microsoft.com/office/officeart/2005/8/layout/chevron2"/>
    <dgm:cxn modelId="{9754C6F1-8C28-1E49-8A24-77F04C4FA1C0}" srcId="{26E40131-36A9-BF44-9DBB-416A7B94B20D}" destId="{66534069-D4F3-B94D-8221-F619B14A7581}" srcOrd="4" destOrd="0" parTransId="{458A183A-2538-0440-A6D6-BE89A69BB775}" sibTransId="{FCCF7A3C-0A9F-4848-9487-F2C0874FE65E}"/>
    <dgm:cxn modelId="{EB31ED2F-AEAE-D641-BBC9-6F91032DD289}" srcId="{26E40131-36A9-BF44-9DBB-416A7B94B20D}" destId="{9792B217-5A3E-844F-9F9C-6178640A0906}" srcOrd="3" destOrd="0" parTransId="{2E40E61A-B973-5A4D-B51C-0287D2F75767}" sibTransId="{F93ED29A-33FB-B349-8B6C-D1A359F1855D}"/>
    <dgm:cxn modelId="{29921394-5588-C140-B854-699379C6B1C6}" type="presOf" srcId="{4819C0CB-850C-AB45-BD64-A4061C1D7F70}" destId="{FD05A14E-CEBD-F54B-B666-D42F9EC6FEA9}" srcOrd="0" destOrd="1" presId="urn:microsoft.com/office/officeart/2005/8/layout/chevron2"/>
    <dgm:cxn modelId="{A617C0AB-3A47-1B47-B436-0E15633AF72B}" srcId="{9792B217-5A3E-844F-9F9C-6178640A0906}" destId="{F5866309-DF40-8E48-AA0D-F4F950D00252}" srcOrd="1" destOrd="0" parTransId="{13E3D33C-D6BD-ED43-ABD5-41AE60507023}" sibTransId="{FD1F5A9D-5369-7D4D-B64E-0C6B9636C28A}"/>
    <dgm:cxn modelId="{180BEC19-2E5A-454B-90B9-4B13636C5DCC}" srcId="{26E40131-36A9-BF44-9DBB-416A7B94B20D}" destId="{28F22255-F8FC-7C46-BAF6-7733149589E8}" srcOrd="0" destOrd="0" parTransId="{AAE62B13-D576-8C4F-A0EF-52B1675A7257}" sibTransId="{0F0F8DFA-3312-1444-90FA-73A428B3C691}"/>
    <dgm:cxn modelId="{0B0893D5-0DFA-F04E-8FEA-C8AD7C84975D}" type="presOf" srcId="{B6757A82-18BC-294A-902A-98AF3703D285}" destId="{6D589531-FBA1-E24E-B00D-C4B3F475E854}" srcOrd="0" destOrd="0" presId="urn:microsoft.com/office/officeart/2005/8/layout/chevron2"/>
    <dgm:cxn modelId="{A7DEE393-7014-674A-A9F7-844EA3E01B90}" type="presOf" srcId="{CAD56E9C-25F8-2944-9FCD-A92929E5D463}" destId="{67369EDA-37D2-A548-8961-35A61A6764E8}" srcOrd="0" destOrd="1" presId="urn:microsoft.com/office/officeart/2005/8/layout/chevron2"/>
    <dgm:cxn modelId="{EFA350C6-1E19-FD42-AB15-C3C98B21D489}" srcId="{B6757A82-18BC-294A-902A-98AF3703D285}" destId="{CAD56E9C-25F8-2944-9FCD-A92929E5D463}" srcOrd="1" destOrd="0" parTransId="{F3D4F317-5D68-2C46-8B56-1A4E3BD9AC82}" sibTransId="{B715F527-9D5B-4443-9228-5881CE49F872}"/>
    <dgm:cxn modelId="{A83ABE72-EEF3-1747-B695-6B77FA5511C0}" srcId="{9792B217-5A3E-844F-9F9C-6178640A0906}" destId="{1DAC23AC-84D4-7B48-BD23-3C6883464672}" srcOrd="0" destOrd="0" parTransId="{EBE4055B-C29A-A94D-AA37-EABE8B761B8E}" sibTransId="{7C7685EF-EA2C-5D4C-9D90-9958B15A46BA}"/>
    <dgm:cxn modelId="{2685484E-B96B-1B44-9660-55D455C9F3FA}" type="presOf" srcId="{F5866309-DF40-8E48-AA0D-F4F950D00252}" destId="{506887CC-2CFD-D840-9E83-96BA1812864E}" srcOrd="0" destOrd="1" presId="urn:microsoft.com/office/officeart/2005/8/layout/chevron2"/>
    <dgm:cxn modelId="{B8DBC524-6D73-0D44-BD49-1C7EC734F2EF}" srcId="{26E40131-36A9-BF44-9DBB-416A7B94B20D}" destId="{540A009C-63F7-EE48-9723-728AE8B18076}" srcOrd="1" destOrd="0" parTransId="{2CE55E5D-1ACA-304A-820A-76D1ECCDD358}" sibTransId="{87CA7B77-85B0-6E4E-A2F1-C5D165E468F4}"/>
    <dgm:cxn modelId="{25096383-5221-1F46-93D6-F80444A96F76}" type="presOf" srcId="{1DAC23AC-84D4-7B48-BD23-3C6883464672}" destId="{506887CC-2CFD-D840-9E83-96BA1812864E}" srcOrd="0" destOrd="0" presId="urn:microsoft.com/office/officeart/2005/8/layout/chevron2"/>
    <dgm:cxn modelId="{A5959431-A8D0-C84E-BF1B-964B11D8980B}" srcId="{66534069-D4F3-B94D-8221-F619B14A7581}" destId="{4819C0CB-850C-AB45-BD64-A4061C1D7F70}" srcOrd="1" destOrd="0" parTransId="{265BD1E7-ECDD-7441-9BAD-8529BE41B5D4}" sibTransId="{4EA16E51-0EDE-E24F-B3BD-5E4ED5F59E17}"/>
    <dgm:cxn modelId="{017326C5-1441-4E97-A89A-F519481C02C9}" srcId="{540A009C-63F7-EE48-9723-728AE8B18076}" destId="{1A79B416-B6DD-4FC9-9C13-7120B24248E7}" srcOrd="2" destOrd="0" parTransId="{1EC52E1D-116A-46BE-A5BF-DBEFFCAB29EA}" sibTransId="{1CEA16DF-0BA9-4A39-B75F-C580164FAE71}"/>
    <dgm:cxn modelId="{F2F3C679-2E82-C349-AF4B-4D1582EE94CF}" srcId="{540A009C-63F7-EE48-9723-728AE8B18076}" destId="{E807326F-971B-E045-87F4-DE7CB1B43132}" srcOrd="3" destOrd="0" parTransId="{690B227B-558D-484D-A545-1F8356253BCF}" sibTransId="{4392CD44-A220-E94A-9B41-98491B210B41}"/>
    <dgm:cxn modelId="{DADA6244-BFE9-8149-9FD3-17FEF70AB096}" type="presOf" srcId="{28F22255-F8FC-7C46-BAF6-7733149589E8}" destId="{07A5E945-7AE5-8844-B088-CE42D5D7F0FE}" srcOrd="0" destOrd="0" presId="urn:microsoft.com/office/officeart/2005/8/layout/chevron2"/>
    <dgm:cxn modelId="{4C03546D-0B48-994C-BAC5-423BDD86AAB1}" type="presOf" srcId="{7288F532-9C04-934F-9E58-40AFAC7F0DB5}" destId="{5FDED0CE-58D9-534C-92F7-435BE14B24A5}" srcOrd="0" destOrd="0" presId="urn:microsoft.com/office/officeart/2005/8/layout/chevron2"/>
    <dgm:cxn modelId="{898136FC-420F-204A-9C72-97EA173AC078}" type="presOf" srcId="{E807326F-971B-E045-87F4-DE7CB1B43132}" destId="{5FDED0CE-58D9-534C-92F7-435BE14B24A5}" srcOrd="0" destOrd="3" presId="urn:microsoft.com/office/officeart/2005/8/layout/chevron2"/>
    <dgm:cxn modelId="{0B566777-E221-1345-ACAE-6222F5BFBB33}" type="presOf" srcId="{E990AC8F-FB0D-7948-8381-D9688430859D}" destId="{EE285492-8A5E-A747-ADA2-303DE5E6D8B7}" srcOrd="0" destOrd="0" presId="urn:microsoft.com/office/officeart/2005/8/layout/chevron2"/>
    <dgm:cxn modelId="{21B27E89-BFC4-A14E-AB76-4268C636324C}" type="presOf" srcId="{A77C5EBF-0AF3-CA47-A629-FFDB4026C8CF}" destId="{5FDED0CE-58D9-534C-92F7-435BE14B24A5}" srcOrd="0" destOrd="1" presId="urn:microsoft.com/office/officeart/2005/8/layout/chevron2"/>
    <dgm:cxn modelId="{2EC131EC-0C7D-B94C-9A50-4EC0081C91CB}" type="presOf" srcId="{66534069-D4F3-B94D-8221-F619B14A7581}" destId="{3742DE20-2029-5749-8D2C-3846E953A5C8}" srcOrd="0" destOrd="0" presId="urn:microsoft.com/office/officeart/2005/8/layout/chevron2"/>
    <dgm:cxn modelId="{F3EB475F-E4A2-8C40-8166-1CDD6C9768BA}" srcId="{540A009C-63F7-EE48-9723-728AE8B18076}" destId="{A77C5EBF-0AF3-CA47-A629-FFDB4026C8CF}" srcOrd="1" destOrd="0" parTransId="{7ED42964-E886-D442-98E6-73EC778E019B}" sibTransId="{13524007-7F8E-014E-8AE9-B1E59F401942}"/>
    <dgm:cxn modelId="{3E003094-F5EC-43DE-9B56-CF18FE0EC07B}" type="presOf" srcId="{1A79B416-B6DD-4FC9-9C13-7120B24248E7}" destId="{5FDED0CE-58D9-534C-92F7-435BE14B24A5}" srcOrd="0" destOrd="2" presId="urn:microsoft.com/office/officeart/2005/8/layout/chevron2"/>
    <dgm:cxn modelId="{F65D00D3-4CB7-1843-B8AE-E340EB2DF36A}" type="presOf" srcId="{540A009C-63F7-EE48-9723-728AE8B18076}" destId="{0D22E294-F430-8745-8889-92AD3A385B79}" srcOrd="0" destOrd="0" presId="urn:microsoft.com/office/officeart/2005/8/layout/chevron2"/>
    <dgm:cxn modelId="{95740D86-F57B-3C47-B910-06E946B4F313}" type="presParOf" srcId="{06B5599F-D694-2841-988A-6C556E814965}" destId="{CBE71CE8-152D-6148-A31C-4170A31B3B9F}" srcOrd="0" destOrd="0" presId="urn:microsoft.com/office/officeart/2005/8/layout/chevron2"/>
    <dgm:cxn modelId="{57FF16BD-79A0-9848-9CE7-1203CA6339FE}" type="presParOf" srcId="{CBE71CE8-152D-6148-A31C-4170A31B3B9F}" destId="{07A5E945-7AE5-8844-B088-CE42D5D7F0FE}" srcOrd="0" destOrd="0" presId="urn:microsoft.com/office/officeart/2005/8/layout/chevron2"/>
    <dgm:cxn modelId="{CE6224BA-6BA2-2049-978D-46E265EC57D7}" type="presParOf" srcId="{CBE71CE8-152D-6148-A31C-4170A31B3B9F}" destId="{EE285492-8A5E-A747-ADA2-303DE5E6D8B7}" srcOrd="1" destOrd="0" presId="urn:microsoft.com/office/officeart/2005/8/layout/chevron2"/>
    <dgm:cxn modelId="{3D63FD7A-97FE-D14B-8914-73B1DA141F22}" type="presParOf" srcId="{06B5599F-D694-2841-988A-6C556E814965}" destId="{6D213A72-06D6-2441-AF17-3402173DC426}" srcOrd="1" destOrd="0" presId="urn:microsoft.com/office/officeart/2005/8/layout/chevron2"/>
    <dgm:cxn modelId="{91751BF5-F5AA-B447-8DEC-39BE397CBEA8}" type="presParOf" srcId="{06B5599F-D694-2841-988A-6C556E814965}" destId="{E9F6F5D1-B0DA-5F46-BCE3-16ECC0B3447B}" srcOrd="2" destOrd="0" presId="urn:microsoft.com/office/officeart/2005/8/layout/chevron2"/>
    <dgm:cxn modelId="{A2586D67-DA3A-B741-82D1-AA06D49F8757}" type="presParOf" srcId="{E9F6F5D1-B0DA-5F46-BCE3-16ECC0B3447B}" destId="{0D22E294-F430-8745-8889-92AD3A385B79}" srcOrd="0" destOrd="0" presId="urn:microsoft.com/office/officeart/2005/8/layout/chevron2"/>
    <dgm:cxn modelId="{5E0FFA1F-2141-DB4A-96E5-BD72333682C6}" type="presParOf" srcId="{E9F6F5D1-B0DA-5F46-BCE3-16ECC0B3447B}" destId="{5FDED0CE-58D9-534C-92F7-435BE14B24A5}" srcOrd="1" destOrd="0" presId="urn:microsoft.com/office/officeart/2005/8/layout/chevron2"/>
    <dgm:cxn modelId="{5CD2E26E-A1C1-9D4E-B1C1-A7E983B81FAF}" type="presParOf" srcId="{06B5599F-D694-2841-988A-6C556E814965}" destId="{4E539B12-F121-EA42-87EC-1FD4F4AC491C}" srcOrd="3" destOrd="0" presId="urn:microsoft.com/office/officeart/2005/8/layout/chevron2"/>
    <dgm:cxn modelId="{156C3A0B-95E5-914E-B8F3-07BFDD6CC299}" type="presParOf" srcId="{06B5599F-D694-2841-988A-6C556E814965}" destId="{88DE23FD-3C79-6148-AB48-3D6DA5A44E48}" srcOrd="4" destOrd="0" presId="urn:microsoft.com/office/officeart/2005/8/layout/chevron2"/>
    <dgm:cxn modelId="{1347D15D-8832-2741-BFCD-E697C5B215DB}" type="presParOf" srcId="{88DE23FD-3C79-6148-AB48-3D6DA5A44E48}" destId="{6D589531-FBA1-E24E-B00D-C4B3F475E854}" srcOrd="0" destOrd="0" presId="urn:microsoft.com/office/officeart/2005/8/layout/chevron2"/>
    <dgm:cxn modelId="{38FA5246-46BE-B141-8C1E-E20DA85F5CFE}" type="presParOf" srcId="{88DE23FD-3C79-6148-AB48-3D6DA5A44E48}" destId="{67369EDA-37D2-A548-8961-35A61A6764E8}" srcOrd="1" destOrd="0" presId="urn:microsoft.com/office/officeart/2005/8/layout/chevron2"/>
    <dgm:cxn modelId="{777CEFC8-4A4A-0440-9876-580B426E14A6}" type="presParOf" srcId="{06B5599F-D694-2841-988A-6C556E814965}" destId="{12590796-25C4-3845-B6A0-910335927168}" srcOrd="5" destOrd="0" presId="urn:microsoft.com/office/officeart/2005/8/layout/chevron2"/>
    <dgm:cxn modelId="{FDF68A99-8E0F-2641-93B4-6E1DB294CBDA}" type="presParOf" srcId="{06B5599F-D694-2841-988A-6C556E814965}" destId="{C3A1FD3F-299A-CD42-A184-D707A9004503}" srcOrd="6" destOrd="0" presId="urn:microsoft.com/office/officeart/2005/8/layout/chevron2"/>
    <dgm:cxn modelId="{453F44B9-E95F-3646-9426-2751EDD63632}" type="presParOf" srcId="{C3A1FD3F-299A-CD42-A184-D707A9004503}" destId="{11DEEC58-91B3-4C45-99B7-896A4DA22CAC}" srcOrd="0" destOrd="0" presId="urn:microsoft.com/office/officeart/2005/8/layout/chevron2"/>
    <dgm:cxn modelId="{266B6C6A-85D3-6441-8967-65B9941B1D76}" type="presParOf" srcId="{C3A1FD3F-299A-CD42-A184-D707A9004503}" destId="{506887CC-2CFD-D840-9E83-96BA1812864E}" srcOrd="1" destOrd="0" presId="urn:microsoft.com/office/officeart/2005/8/layout/chevron2"/>
    <dgm:cxn modelId="{D93A1B07-F490-B043-B176-4E44FD5AAA93}" type="presParOf" srcId="{06B5599F-D694-2841-988A-6C556E814965}" destId="{442D4B38-A0A7-F84A-B888-8F4DFEBE081C}" srcOrd="7" destOrd="0" presId="urn:microsoft.com/office/officeart/2005/8/layout/chevron2"/>
    <dgm:cxn modelId="{22EC22E0-C60E-A74B-B2A7-9A21D35120FE}" type="presParOf" srcId="{06B5599F-D694-2841-988A-6C556E814965}" destId="{C03B78B9-71FE-504E-98A4-E33827AFB96D}" srcOrd="8" destOrd="0" presId="urn:microsoft.com/office/officeart/2005/8/layout/chevron2"/>
    <dgm:cxn modelId="{ADD23714-6BF3-0D47-AFB8-B5ACE44F9736}" type="presParOf" srcId="{C03B78B9-71FE-504E-98A4-E33827AFB96D}" destId="{3742DE20-2029-5749-8D2C-3846E953A5C8}" srcOrd="0" destOrd="0" presId="urn:microsoft.com/office/officeart/2005/8/layout/chevron2"/>
    <dgm:cxn modelId="{155F0268-E409-CE42-8705-091A8646D46C}" type="presParOf" srcId="{C03B78B9-71FE-504E-98A4-E33827AFB96D}" destId="{FD05A14E-CEBD-F54B-B666-D42F9EC6FE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A3DE3-EB70-5740-A441-1A0E14B1B480}" type="doc">
      <dgm:prSet loTypeId="urn:microsoft.com/office/officeart/2005/8/layout/venn1" loCatId="" qsTypeId="urn:microsoft.com/office/officeart/2005/8/quickstyle/3d4" qsCatId="3D" csTypeId="urn:microsoft.com/office/officeart/2005/8/colors/accent1_2" csCatId="accent1" phldr="1"/>
      <dgm:spPr/>
    </dgm:pt>
    <dgm:pt modelId="{F1F4BFC5-CF6A-764D-BB59-65CF64171115}">
      <dgm:prSet phldrT="[Text]" custT="1"/>
      <dgm:spPr/>
      <dgm:t>
        <a:bodyPr/>
        <a:lstStyle/>
        <a:p>
          <a:endParaRPr lang="en-US" sz="2400" dirty="0"/>
        </a:p>
        <a:p>
          <a:endParaRPr lang="en-US" sz="2400" b="1" dirty="0"/>
        </a:p>
        <a:p>
          <a:r>
            <a:rPr lang="en-US" sz="2400" b="1" dirty="0"/>
            <a:t>2004</a:t>
          </a:r>
        </a:p>
      </dgm:t>
    </dgm:pt>
    <dgm:pt modelId="{14C10A26-9429-A247-9BEC-B7EDE024D2BD}" type="parTrans" cxnId="{C72C5420-9458-3244-AC34-FBCFCD5FC453}">
      <dgm:prSet/>
      <dgm:spPr/>
      <dgm:t>
        <a:bodyPr/>
        <a:lstStyle/>
        <a:p>
          <a:endParaRPr lang="en-US" sz="2400"/>
        </a:p>
      </dgm:t>
    </dgm:pt>
    <dgm:pt modelId="{3281ABD4-B01C-DC49-9DAC-F580E51E637E}" type="sibTrans" cxnId="{C72C5420-9458-3244-AC34-FBCFCD5FC453}">
      <dgm:prSet/>
      <dgm:spPr/>
      <dgm:t>
        <a:bodyPr/>
        <a:lstStyle/>
        <a:p>
          <a:endParaRPr lang="en-US" sz="2400"/>
        </a:p>
      </dgm:t>
    </dgm:pt>
    <dgm:pt modelId="{CB6043C6-F69D-5F43-B990-9B03A33ED3DE}">
      <dgm:prSet phldrT="[Text]" custT="1"/>
      <dgm:spPr/>
      <dgm:t>
        <a:bodyPr/>
        <a:lstStyle/>
        <a:p>
          <a:endParaRPr lang="en-US" sz="2400" b="1" dirty="0"/>
        </a:p>
        <a:p>
          <a:endParaRPr lang="en-US" sz="2400" b="1" dirty="0"/>
        </a:p>
        <a:p>
          <a:r>
            <a:rPr lang="en-US" sz="2400" b="1" dirty="0"/>
            <a:t>2011</a:t>
          </a:r>
        </a:p>
      </dgm:t>
    </dgm:pt>
    <dgm:pt modelId="{1CB8364F-EC81-B649-B8BF-B8F4E7B4064B}" type="parTrans" cxnId="{D6B492C7-06FA-3E4F-9171-E94D27E64F30}">
      <dgm:prSet/>
      <dgm:spPr/>
      <dgm:t>
        <a:bodyPr/>
        <a:lstStyle/>
        <a:p>
          <a:endParaRPr lang="en-US" sz="2400"/>
        </a:p>
      </dgm:t>
    </dgm:pt>
    <dgm:pt modelId="{56A878FB-07D3-804E-9930-7A35D5029358}" type="sibTrans" cxnId="{D6B492C7-06FA-3E4F-9171-E94D27E64F30}">
      <dgm:prSet/>
      <dgm:spPr/>
      <dgm:t>
        <a:bodyPr/>
        <a:lstStyle/>
        <a:p>
          <a:endParaRPr lang="en-US" sz="2400"/>
        </a:p>
      </dgm:t>
    </dgm:pt>
    <dgm:pt modelId="{DB89CD09-BAEC-2C4C-944C-C66ADC3B1E33}">
      <dgm:prSet phldrT="[Text]" custT="1"/>
      <dgm:spPr/>
      <dgm:t>
        <a:bodyPr/>
        <a:lstStyle/>
        <a:p>
          <a:endParaRPr lang="en-US" sz="2400" b="1" dirty="0"/>
        </a:p>
        <a:p>
          <a:endParaRPr lang="en-US" sz="2400" b="1" dirty="0"/>
        </a:p>
        <a:p>
          <a:r>
            <a:rPr lang="en-US" sz="2400" b="1" dirty="0"/>
            <a:t>2014</a:t>
          </a:r>
        </a:p>
      </dgm:t>
    </dgm:pt>
    <dgm:pt modelId="{E04846C9-B87F-CF49-AD1B-8CE57F275A54}" type="parTrans" cxnId="{17B28589-2A4E-5C4D-BD5F-36DCFEC4F18A}">
      <dgm:prSet/>
      <dgm:spPr/>
      <dgm:t>
        <a:bodyPr/>
        <a:lstStyle/>
        <a:p>
          <a:endParaRPr lang="en-US" sz="2400"/>
        </a:p>
      </dgm:t>
    </dgm:pt>
    <dgm:pt modelId="{D75401CD-A385-2041-BA39-269BBED2F041}" type="sibTrans" cxnId="{17B28589-2A4E-5C4D-BD5F-36DCFEC4F18A}">
      <dgm:prSet/>
      <dgm:spPr/>
      <dgm:t>
        <a:bodyPr/>
        <a:lstStyle/>
        <a:p>
          <a:endParaRPr lang="en-US" sz="2400"/>
        </a:p>
      </dgm:t>
    </dgm:pt>
    <dgm:pt modelId="{DA18D304-3200-2744-AE37-57B496CC3E2B}" type="pres">
      <dgm:prSet presAssocID="{7C8A3DE3-EB70-5740-A441-1A0E14B1B480}" presName="compositeShape" presStyleCnt="0">
        <dgm:presLayoutVars>
          <dgm:chMax val="7"/>
          <dgm:dir/>
          <dgm:resizeHandles val="exact"/>
        </dgm:presLayoutVars>
      </dgm:prSet>
      <dgm:spPr/>
    </dgm:pt>
    <dgm:pt modelId="{91748841-871E-7346-8126-6164A1865621}" type="pres">
      <dgm:prSet presAssocID="{F1F4BFC5-CF6A-764D-BB59-65CF64171115}" presName="circ1" presStyleLbl="vennNode1" presStyleIdx="0" presStyleCnt="3"/>
      <dgm:spPr/>
      <dgm:t>
        <a:bodyPr/>
        <a:lstStyle/>
        <a:p>
          <a:endParaRPr lang="en-US"/>
        </a:p>
      </dgm:t>
    </dgm:pt>
    <dgm:pt modelId="{B2E3BA47-3F2D-BE4D-A842-B39C2B44C6E0}" type="pres">
      <dgm:prSet presAssocID="{F1F4BFC5-CF6A-764D-BB59-65CF641711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33521-6FDD-7E49-98DB-1B013614D66F}" type="pres">
      <dgm:prSet presAssocID="{CB6043C6-F69D-5F43-B990-9B03A33ED3DE}" presName="circ2" presStyleLbl="vennNode1" presStyleIdx="1" presStyleCnt="3"/>
      <dgm:spPr/>
      <dgm:t>
        <a:bodyPr/>
        <a:lstStyle/>
        <a:p>
          <a:endParaRPr lang="en-US"/>
        </a:p>
      </dgm:t>
    </dgm:pt>
    <dgm:pt modelId="{E6741F5A-52ED-AF47-AD05-2B5FD54B6817}" type="pres">
      <dgm:prSet presAssocID="{CB6043C6-F69D-5F43-B990-9B03A33ED3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A7415-7C08-C943-8969-3215A1D1A03D}" type="pres">
      <dgm:prSet presAssocID="{DB89CD09-BAEC-2C4C-944C-C66ADC3B1E33}" presName="circ3" presStyleLbl="vennNode1" presStyleIdx="2" presStyleCnt="3"/>
      <dgm:spPr/>
      <dgm:t>
        <a:bodyPr/>
        <a:lstStyle/>
        <a:p>
          <a:endParaRPr lang="en-US"/>
        </a:p>
      </dgm:t>
    </dgm:pt>
    <dgm:pt modelId="{D31AB05B-58FD-9E4F-93EC-8258F92FE8A2}" type="pres">
      <dgm:prSet presAssocID="{DB89CD09-BAEC-2C4C-944C-C66ADC3B1E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28589-2A4E-5C4D-BD5F-36DCFEC4F18A}" srcId="{7C8A3DE3-EB70-5740-A441-1A0E14B1B480}" destId="{DB89CD09-BAEC-2C4C-944C-C66ADC3B1E33}" srcOrd="2" destOrd="0" parTransId="{E04846C9-B87F-CF49-AD1B-8CE57F275A54}" sibTransId="{D75401CD-A385-2041-BA39-269BBED2F041}"/>
    <dgm:cxn modelId="{85E35E91-2950-8644-8C14-63131A0E3308}" type="presOf" srcId="{DB89CD09-BAEC-2C4C-944C-C66ADC3B1E33}" destId="{D31AB05B-58FD-9E4F-93EC-8258F92FE8A2}" srcOrd="1" destOrd="0" presId="urn:microsoft.com/office/officeart/2005/8/layout/venn1"/>
    <dgm:cxn modelId="{D6B492C7-06FA-3E4F-9171-E94D27E64F30}" srcId="{7C8A3DE3-EB70-5740-A441-1A0E14B1B480}" destId="{CB6043C6-F69D-5F43-B990-9B03A33ED3DE}" srcOrd="1" destOrd="0" parTransId="{1CB8364F-EC81-B649-B8BF-B8F4E7B4064B}" sibTransId="{56A878FB-07D3-804E-9930-7A35D5029358}"/>
    <dgm:cxn modelId="{082A8531-67D1-B748-959F-FA674774C017}" type="presOf" srcId="{F1F4BFC5-CF6A-764D-BB59-65CF64171115}" destId="{B2E3BA47-3F2D-BE4D-A842-B39C2B44C6E0}" srcOrd="1" destOrd="0" presId="urn:microsoft.com/office/officeart/2005/8/layout/venn1"/>
    <dgm:cxn modelId="{7942D6EA-CFA0-B54A-980B-494566C40F70}" type="presOf" srcId="{CB6043C6-F69D-5F43-B990-9B03A33ED3DE}" destId="{52433521-6FDD-7E49-98DB-1B013614D66F}" srcOrd="0" destOrd="0" presId="urn:microsoft.com/office/officeart/2005/8/layout/venn1"/>
    <dgm:cxn modelId="{19F52E5F-FB9C-A448-BA3C-3D23D422DC64}" type="presOf" srcId="{F1F4BFC5-CF6A-764D-BB59-65CF64171115}" destId="{91748841-871E-7346-8126-6164A1865621}" srcOrd="0" destOrd="0" presId="urn:microsoft.com/office/officeart/2005/8/layout/venn1"/>
    <dgm:cxn modelId="{46F776C9-4DCC-504B-9739-021FAA6474E0}" type="presOf" srcId="{7C8A3DE3-EB70-5740-A441-1A0E14B1B480}" destId="{DA18D304-3200-2744-AE37-57B496CC3E2B}" srcOrd="0" destOrd="0" presId="urn:microsoft.com/office/officeart/2005/8/layout/venn1"/>
    <dgm:cxn modelId="{C72C5420-9458-3244-AC34-FBCFCD5FC453}" srcId="{7C8A3DE3-EB70-5740-A441-1A0E14B1B480}" destId="{F1F4BFC5-CF6A-764D-BB59-65CF64171115}" srcOrd="0" destOrd="0" parTransId="{14C10A26-9429-A247-9BEC-B7EDE024D2BD}" sibTransId="{3281ABD4-B01C-DC49-9DAC-F580E51E637E}"/>
    <dgm:cxn modelId="{7A23850E-854A-D64C-846F-248E7A04137B}" type="presOf" srcId="{CB6043C6-F69D-5F43-B990-9B03A33ED3DE}" destId="{E6741F5A-52ED-AF47-AD05-2B5FD54B6817}" srcOrd="1" destOrd="0" presId="urn:microsoft.com/office/officeart/2005/8/layout/venn1"/>
    <dgm:cxn modelId="{5DEC03C6-AC25-FF40-8CD9-9A465FCB1476}" type="presOf" srcId="{DB89CD09-BAEC-2C4C-944C-C66ADC3B1E33}" destId="{0E7A7415-7C08-C943-8969-3215A1D1A03D}" srcOrd="0" destOrd="0" presId="urn:microsoft.com/office/officeart/2005/8/layout/venn1"/>
    <dgm:cxn modelId="{8C114745-7F2B-354D-BC99-CA81A28E8B0D}" type="presParOf" srcId="{DA18D304-3200-2744-AE37-57B496CC3E2B}" destId="{91748841-871E-7346-8126-6164A1865621}" srcOrd="0" destOrd="0" presId="urn:microsoft.com/office/officeart/2005/8/layout/venn1"/>
    <dgm:cxn modelId="{43AFA170-0597-8245-A8AF-8668B22CAFFA}" type="presParOf" srcId="{DA18D304-3200-2744-AE37-57B496CC3E2B}" destId="{B2E3BA47-3F2D-BE4D-A842-B39C2B44C6E0}" srcOrd="1" destOrd="0" presId="urn:microsoft.com/office/officeart/2005/8/layout/venn1"/>
    <dgm:cxn modelId="{643AA43A-2BD3-A548-96E8-436351069455}" type="presParOf" srcId="{DA18D304-3200-2744-AE37-57B496CC3E2B}" destId="{52433521-6FDD-7E49-98DB-1B013614D66F}" srcOrd="2" destOrd="0" presId="urn:microsoft.com/office/officeart/2005/8/layout/venn1"/>
    <dgm:cxn modelId="{410D4646-DD1A-0349-817F-6F86E532A417}" type="presParOf" srcId="{DA18D304-3200-2744-AE37-57B496CC3E2B}" destId="{E6741F5A-52ED-AF47-AD05-2B5FD54B6817}" srcOrd="3" destOrd="0" presId="urn:microsoft.com/office/officeart/2005/8/layout/venn1"/>
    <dgm:cxn modelId="{2094F31E-5ACB-1246-B6C2-3D95ED3F64A6}" type="presParOf" srcId="{DA18D304-3200-2744-AE37-57B496CC3E2B}" destId="{0E7A7415-7C08-C943-8969-3215A1D1A03D}" srcOrd="4" destOrd="0" presId="urn:microsoft.com/office/officeart/2005/8/layout/venn1"/>
    <dgm:cxn modelId="{06B440CC-8157-9C46-80CB-61313979CC40}" type="presParOf" srcId="{DA18D304-3200-2744-AE37-57B496CC3E2B}" destId="{D31AB05B-58FD-9E4F-93EC-8258F92FE8A2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9E1F0-E9EF-4D65-9AAC-38E8686BB80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0D84A-F89B-4FE9-B8F2-9C08BF273195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2003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</dgm:t>
    </dgm:pt>
    <dgm:pt modelId="{71ED4AA1-1CE4-4E3E-84AA-97655C7C622C}" type="parTrans" cxnId="{18348D85-35E9-4788-B9C0-D674B6A645E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51DC8-6D11-4CEB-8310-E1152A2C5DFF}" type="sibTrans" cxnId="{18348D85-35E9-4788-B9C0-D674B6A645E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55E80-D5C9-42E4-8ED1-385D75E6274A}">
      <dgm:prSet phldrT="[Text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56EE9-73A3-44B7-A0C4-21EB1E54FEB1}" type="parTrans" cxnId="{152BEA8B-469A-4048-9ED0-B376C52170D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17871-541A-4AEE-8B2E-E26992130B4D}" type="sibTrans" cxnId="{152BEA8B-469A-4048-9ED0-B376C52170D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65097-2DC2-4482-8147-A75F3915E06D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2007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</dgm:t>
    </dgm:pt>
    <dgm:pt modelId="{874CE7C3-4F97-4926-BC71-731BAF13C842}" type="parTrans" cxnId="{C58DEB9A-4FF7-420E-B609-4136E0A353C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E67D2-9624-4EEA-B965-451714FAEF62}" type="sibTrans" cxnId="{C58DEB9A-4FF7-420E-B609-4136E0A353C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FD4C0-81EB-4D17-86E0-A190481852C7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2012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dgm:t>
    </dgm:pt>
    <dgm:pt modelId="{28EBB006-084E-4C9C-BA16-BB7F67273469}" type="parTrans" cxnId="{B264A518-953A-4D85-ACD6-CA889E21E33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5B4F6-32B6-41D1-8F4F-4A34DBAF2CD6}" type="sibTrans" cxnId="{B264A518-953A-4D85-ACD6-CA889E21E33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F9C95-C660-4F6B-948E-3E3F6D548F56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R01DA033673 (PIs: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Goldsamt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former colleague at NDRI, Clatts and Giang)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“Implementation of a Sexual Health Intervention for Young MSM in Two Vietnamese Cities”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2012 – 2017 (Co-PI)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8452A-D025-4309-A4AB-EF045E4AC870}" type="parTrans" cxnId="{3A30FA8F-10AA-4410-859E-DC40B32883C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CFE75-773A-4553-B8EA-75CDFEF84019}" type="sibTrans" cxnId="{3A30FA8F-10AA-4410-859E-DC40B32883C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388A2-63C1-4788-9A38-2ABCFBCCDE18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R01DA022170 (PI: Michael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“Diffusion of HIV-1 in Emerging Male Sex Work Venues in Southeast Asia”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2008 – 2012 (Project Director, Co-Investigator)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50CC0-D5FF-4099-A1B1-2026564398AB}" type="sibTrans" cxnId="{A288DC7F-977E-46E9-AC47-0BCF8D7CB51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C0B33-F853-41B9-9CA5-7102FBA2EB71}" type="parTrans" cxnId="{A288DC7F-977E-46E9-AC47-0BCF8D7CB51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B81DD-D79F-4A66-A535-61357F704F5E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2008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2012</a:t>
          </a:r>
        </a:p>
      </dgm:t>
    </dgm:pt>
    <dgm:pt modelId="{2B44E539-BA63-4813-836B-C2B22CB3426B}" type="sibTrans" cxnId="{DA41E3FD-B5AF-4241-B900-69636099010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C725F-AB2A-48CF-81E6-CB4ACDAC6B7B}" type="parTrans" cxnId="{DA41E3FD-B5AF-4241-B900-69636099010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AA761-3967-4451-B12D-B290D73A0330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Ford Foundation Grant (PI: Le Minh Giang and Michael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“HIV Risks among Young MSM in Hanoi: Health Service Approach To Prevention”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2008-2009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FDAC-CDFD-4EDF-9423-86155DF571E8}" type="sibTrans" cxnId="{484B3F5D-D762-4F56-8777-00A14051549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C1E2E-0FEE-4E89-B87A-C4F49AD2EEB0}" type="parTrans" cxnId="{484B3F5D-D762-4F56-8777-00A14051549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C10B5-4DF0-43B3-9D6F-347A874304A5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R01DA016188 (PI: Michael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former professor at CU)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“Male Injecting Drug Users in Vietnam:  Ethno-Epidemiology of HIV Risk” </a:t>
          </a:r>
          <a:r>
            <a:rPr lang="en-US" sz="1800" b="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(Project Director)</a:t>
          </a:r>
          <a:endParaRPr lang="en-US" sz="1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6ACBC-26E7-4236-9146-37417A05E1AC}" type="parTrans" cxnId="{038165FF-1581-4E17-95A7-92542BDB180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23DC5-4927-4A54-B7C1-9F14061B80FB}" type="sibTrans" cxnId="{038165FF-1581-4E17-95A7-92542BDB180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07B6-FF33-47E2-B74E-2184F7B09EDF}" type="pres">
      <dgm:prSet presAssocID="{9129E1F0-E9EF-4D65-9AAC-38E8686BB8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17153-6CFB-43F7-AB05-64A485C2AF3F}" type="pres">
      <dgm:prSet presAssocID="{54A0D84A-F89B-4FE9-B8F2-9C08BF273195}" presName="composite" presStyleCnt="0"/>
      <dgm:spPr/>
    </dgm:pt>
    <dgm:pt modelId="{46ED40B5-A407-4473-A2A9-287930EEE671}" type="pres">
      <dgm:prSet presAssocID="{54A0D84A-F89B-4FE9-B8F2-9C08BF27319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3346-481C-4A3E-A113-453D4331D9CD}" type="pres">
      <dgm:prSet presAssocID="{54A0D84A-F89B-4FE9-B8F2-9C08BF27319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BB20-5487-4239-A5F7-CC63A6391D41}" type="pres">
      <dgm:prSet presAssocID="{61551DC8-6D11-4CEB-8310-E1152A2C5DFF}" presName="sp" presStyleCnt="0"/>
      <dgm:spPr/>
    </dgm:pt>
    <dgm:pt modelId="{00222B01-6B9C-4CE0-8B2E-0BB62DAF310B}" type="pres">
      <dgm:prSet presAssocID="{E6D65097-2DC2-4482-8147-A75F3915E06D}" presName="composite" presStyleCnt="0"/>
      <dgm:spPr/>
    </dgm:pt>
    <dgm:pt modelId="{5FDA656F-7598-4E98-A670-1887BDFE34CD}" type="pres">
      <dgm:prSet presAssocID="{E6D65097-2DC2-4482-8147-A75F3915E06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3B919-2E14-4856-98F9-938F6696991B}" type="pres">
      <dgm:prSet presAssocID="{E6D65097-2DC2-4482-8147-A75F3915E06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CC56D-0973-4C55-B2A0-6D9C6C52FE2C}" type="pres">
      <dgm:prSet presAssocID="{B7AE67D2-9624-4EEA-B965-451714FAEF62}" presName="sp" presStyleCnt="0"/>
      <dgm:spPr/>
    </dgm:pt>
    <dgm:pt modelId="{58B8AF23-F684-4BBD-AB22-65BA54CB2E3D}" type="pres">
      <dgm:prSet presAssocID="{511B81DD-D79F-4A66-A535-61357F704F5E}" presName="composite" presStyleCnt="0"/>
      <dgm:spPr/>
    </dgm:pt>
    <dgm:pt modelId="{A6D9F019-0153-45A4-8E78-4DE58FDDC106}" type="pres">
      <dgm:prSet presAssocID="{511B81DD-D79F-4A66-A535-61357F704F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ED959-535B-41B4-B2EC-8B1B0C5D2A16}" type="pres">
      <dgm:prSet presAssocID="{511B81DD-D79F-4A66-A535-61357F704F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3ECF6-4DB0-4DE5-825E-97D12ACD6A29}" type="pres">
      <dgm:prSet presAssocID="{2B44E539-BA63-4813-836B-C2B22CB3426B}" presName="sp" presStyleCnt="0"/>
      <dgm:spPr/>
    </dgm:pt>
    <dgm:pt modelId="{FC5219BA-8169-4AB7-BE54-0D15F48C86F5}" type="pres">
      <dgm:prSet presAssocID="{4D0FD4C0-81EB-4D17-86E0-A190481852C7}" presName="composite" presStyleCnt="0"/>
      <dgm:spPr/>
    </dgm:pt>
    <dgm:pt modelId="{4E7021FF-FC55-4C7F-AE53-9AF9348B9F7D}" type="pres">
      <dgm:prSet presAssocID="{4D0FD4C0-81EB-4D17-86E0-A190481852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DD048-22C0-47D2-A2F5-3F57323B8F91}" type="pres">
      <dgm:prSet presAssocID="{4D0FD4C0-81EB-4D17-86E0-A190481852C7}" presName="descendantText" presStyleLbl="alignAcc1" presStyleIdx="3" presStyleCnt="4" custScaleX="72898" custScaleY="153399" custLinFactNeighborX="-10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5A79C-87C2-472E-9225-AD70485BC73F}" type="presOf" srcId="{511B81DD-D79F-4A66-A535-61357F704F5E}" destId="{A6D9F019-0153-45A4-8E78-4DE58FDDC106}" srcOrd="0" destOrd="0" presId="urn:microsoft.com/office/officeart/2005/8/layout/chevron2"/>
    <dgm:cxn modelId="{F902FF3F-5CE8-4DF1-A82F-4DDCE8CFE687}" type="presOf" srcId="{85CF9C95-C660-4F6B-948E-3E3F6D548F56}" destId="{14EDD048-22C0-47D2-A2F5-3F57323B8F91}" srcOrd="0" destOrd="0" presId="urn:microsoft.com/office/officeart/2005/8/layout/chevron2"/>
    <dgm:cxn modelId="{5814CE2E-E510-4F86-BC71-6D0AA94F3C82}" type="presOf" srcId="{E6D65097-2DC2-4482-8147-A75F3915E06D}" destId="{5FDA656F-7598-4E98-A670-1887BDFE34CD}" srcOrd="0" destOrd="0" presId="urn:microsoft.com/office/officeart/2005/8/layout/chevron2"/>
    <dgm:cxn modelId="{DA41E3FD-B5AF-4241-B900-696360990102}" srcId="{9129E1F0-E9EF-4D65-9AAC-38E8686BB80A}" destId="{511B81DD-D79F-4A66-A535-61357F704F5E}" srcOrd="2" destOrd="0" parTransId="{884C725F-AB2A-48CF-81E6-CB4ACDAC6B7B}" sibTransId="{2B44E539-BA63-4813-836B-C2B22CB3426B}"/>
    <dgm:cxn modelId="{2BEF39D0-2FBA-4D11-A0B5-8BD6A63086AC}" type="presOf" srcId="{BFD388A2-63C1-4788-9A38-2ABCFBCCDE18}" destId="{F57ED959-535B-41B4-B2EC-8B1B0C5D2A16}" srcOrd="0" destOrd="0" presId="urn:microsoft.com/office/officeart/2005/8/layout/chevron2"/>
    <dgm:cxn modelId="{86FD910E-F5C6-4512-B4D9-E0622528A786}" type="presOf" srcId="{D5955E80-D5C9-42E4-8ED1-385D75E6274A}" destId="{1DCE3346-481C-4A3E-A113-453D4331D9CD}" srcOrd="0" destOrd="0" presId="urn:microsoft.com/office/officeart/2005/8/layout/chevron2"/>
    <dgm:cxn modelId="{484B3F5D-D762-4F56-8777-00A14051549E}" srcId="{E6D65097-2DC2-4482-8147-A75F3915E06D}" destId="{21CAA761-3967-4451-B12D-B290D73A0330}" srcOrd="0" destOrd="0" parTransId="{4AFC1E2E-0FEE-4E89-B87A-C4F49AD2EEB0}" sibTransId="{1ADDFDAC-CDFD-4EDF-9423-86155DF571E8}"/>
    <dgm:cxn modelId="{A16FCCD2-0ABA-473D-BB24-CD023EF4A385}" type="presOf" srcId="{4D0FD4C0-81EB-4D17-86E0-A190481852C7}" destId="{4E7021FF-FC55-4C7F-AE53-9AF9348B9F7D}" srcOrd="0" destOrd="0" presId="urn:microsoft.com/office/officeart/2005/8/layout/chevron2"/>
    <dgm:cxn modelId="{A9218224-3B7C-4FA6-A5CE-4BDF2781F707}" type="presOf" srcId="{9129E1F0-E9EF-4D65-9AAC-38E8686BB80A}" destId="{0DAA07B6-FF33-47E2-B74E-2184F7B09EDF}" srcOrd="0" destOrd="0" presId="urn:microsoft.com/office/officeart/2005/8/layout/chevron2"/>
    <dgm:cxn modelId="{4F2FC317-BBB9-4A79-BF3E-1C8D8D769720}" type="presOf" srcId="{A3EC10B5-4DF0-43B3-9D6F-347A874304A5}" destId="{1DCE3346-481C-4A3E-A113-453D4331D9CD}" srcOrd="0" destOrd="1" presId="urn:microsoft.com/office/officeart/2005/8/layout/chevron2"/>
    <dgm:cxn modelId="{6A0EB8E9-0FE4-4221-BF23-C39942DE738D}" type="presOf" srcId="{21CAA761-3967-4451-B12D-B290D73A0330}" destId="{D0F3B919-2E14-4856-98F9-938F6696991B}" srcOrd="0" destOrd="0" presId="urn:microsoft.com/office/officeart/2005/8/layout/chevron2"/>
    <dgm:cxn modelId="{038165FF-1581-4E17-95A7-92542BDB1802}" srcId="{54A0D84A-F89B-4FE9-B8F2-9C08BF273195}" destId="{A3EC10B5-4DF0-43B3-9D6F-347A874304A5}" srcOrd="1" destOrd="0" parTransId="{E016ACBC-26E7-4236-9146-37417A05E1AC}" sibTransId="{80C23DC5-4927-4A54-B7C1-9F14061B80FB}"/>
    <dgm:cxn modelId="{A288DC7F-977E-46E9-AC47-0BCF8D7CB51E}" srcId="{511B81DD-D79F-4A66-A535-61357F704F5E}" destId="{BFD388A2-63C1-4788-9A38-2ABCFBCCDE18}" srcOrd="0" destOrd="0" parTransId="{E92C0B33-F853-41B9-9CA5-7102FBA2EB71}" sibTransId="{F4350CC0-D5FF-4099-A1B1-2026564398AB}"/>
    <dgm:cxn modelId="{152BEA8B-469A-4048-9ED0-B376C52170D8}" srcId="{54A0D84A-F89B-4FE9-B8F2-9C08BF273195}" destId="{D5955E80-D5C9-42E4-8ED1-385D75E6274A}" srcOrd="0" destOrd="0" parTransId="{69056EE9-73A3-44B7-A0C4-21EB1E54FEB1}" sibTransId="{04A17871-541A-4AEE-8B2E-E26992130B4D}"/>
    <dgm:cxn modelId="{0D3B237E-0DEA-4233-8337-BC1EE20E19A5}" type="presOf" srcId="{54A0D84A-F89B-4FE9-B8F2-9C08BF273195}" destId="{46ED40B5-A407-4473-A2A9-287930EEE671}" srcOrd="0" destOrd="0" presId="urn:microsoft.com/office/officeart/2005/8/layout/chevron2"/>
    <dgm:cxn modelId="{C58DEB9A-4FF7-420E-B609-4136E0A353C3}" srcId="{9129E1F0-E9EF-4D65-9AAC-38E8686BB80A}" destId="{E6D65097-2DC2-4482-8147-A75F3915E06D}" srcOrd="1" destOrd="0" parTransId="{874CE7C3-4F97-4926-BC71-731BAF13C842}" sibTransId="{B7AE67D2-9624-4EEA-B965-451714FAEF62}"/>
    <dgm:cxn modelId="{3A30FA8F-10AA-4410-859E-DC40B32883C9}" srcId="{4D0FD4C0-81EB-4D17-86E0-A190481852C7}" destId="{85CF9C95-C660-4F6B-948E-3E3F6D548F56}" srcOrd="0" destOrd="0" parTransId="{4398452A-D025-4309-A4AB-EF045E4AC870}" sibTransId="{797CFE75-773A-4553-B8EA-75CDFEF84019}"/>
    <dgm:cxn modelId="{B264A518-953A-4D85-ACD6-CA889E21E333}" srcId="{9129E1F0-E9EF-4D65-9AAC-38E8686BB80A}" destId="{4D0FD4C0-81EB-4D17-86E0-A190481852C7}" srcOrd="3" destOrd="0" parTransId="{28EBB006-084E-4C9C-BA16-BB7F67273469}" sibTransId="{5635B4F6-32B6-41D1-8F4F-4A34DBAF2CD6}"/>
    <dgm:cxn modelId="{18348D85-35E9-4788-B9C0-D674B6A645EE}" srcId="{9129E1F0-E9EF-4D65-9AAC-38E8686BB80A}" destId="{54A0D84A-F89B-4FE9-B8F2-9C08BF273195}" srcOrd="0" destOrd="0" parTransId="{71ED4AA1-1CE4-4E3E-84AA-97655C7C622C}" sibTransId="{61551DC8-6D11-4CEB-8310-E1152A2C5DFF}"/>
    <dgm:cxn modelId="{AF7E6E21-8990-4D75-B30C-79D05106BB4C}" type="presParOf" srcId="{0DAA07B6-FF33-47E2-B74E-2184F7B09EDF}" destId="{A3E17153-6CFB-43F7-AB05-64A485C2AF3F}" srcOrd="0" destOrd="0" presId="urn:microsoft.com/office/officeart/2005/8/layout/chevron2"/>
    <dgm:cxn modelId="{34769467-6B12-4626-B819-F48932262C3D}" type="presParOf" srcId="{A3E17153-6CFB-43F7-AB05-64A485C2AF3F}" destId="{46ED40B5-A407-4473-A2A9-287930EEE671}" srcOrd="0" destOrd="0" presId="urn:microsoft.com/office/officeart/2005/8/layout/chevron2"/>
    <dgm:cxn modelId="{AE253029-9C07-4004-81AE-F3B0293A4E0B}" type="presParOf" srcId="{A3E17153-6CFB-43F7-AB05-64A485C2AF3F}" destId="{1DCE3346-481C-4A3E-A113-453D4331D9CD}" srcOrd="1" destOrd="0" presId="urn:microsoft.com/office/officeart/2005/8/layout/chevron2"/>
    <dgm:cxn modelId="{2AF13CEF-D6F8-48C9-B9FC-2813046A1CF3}" type="presParOf" srcId="{0DAA07B6-FF33-47E2-B74E-2184F7B09EDF}" destId="{842FBB20-5487-4239-A5F7-CC63A6391D41}" srcOrd="1" destOrd="0" presId="urn:microsoft.com/office/officeart/2005/8/layout/chevron2"/>
    <dgm:cxn modelId="{D1565E3E-FA35-42FE-A189-509023A71D84}" type="presParOf" srcId="{0DAA07B6-FF33-47E2-B74E-2184F7B09EDF}" destId="{00222B01-6B9C-4CE0-8B2E-0BB62DAF310B}" srcOrd="2" destOrd="0" presId="urn:microsoft.com/office/officeart/2005/8/layout/chevron2"/>
    <dgm:cxn modelId="{670F4E5D-E9F2-4864-A9F0-68224200F526}" type="presParOf" srcId="{00222B01-6B9C-4CE0-8B2E-0BB62DAF310B}" destId="{5FDA656F-7598-4E98-A670-1887BDFE34CD}" srcOrd="0" destOrd="0" presId="urn:microsoft.com/office/officeart/2005/8/layout/chevron2"/>
    <dgm:cxn modelId="{EFE511AC-1725-4A5C-92A6-73C9EC0D41FE}" type="presParOf" srcId="{00222B01-6B9C-4CE0-8B2E-0BB62DAF310B}" destId="{D0F3B919-2E14-4856-98F9-938F6696991B}" srcOrd="1" destOrd="0" presId="urn:microsoft.com/office/officeart/2005/8/layout/chevron2"/>
    <dgm:cxn modelId="{A72D560B-19E3-41A6-B08A-6BAEBE37F08D}" type="presParOf" srcId="{0DAA07B6-FF33-47E2-B74E-2184F7B09EDF}" destId="{70ECC56D-0973-4C55-B2A0-6D9C6C52FE2C}" srcOrd="3" destOrd="0" presId="urn:microsoft.com/office/officeart/2005/8/layout/chevron2"/>
    <dgm:cxn modelId="{954F1F6E-03AE-428E-A9DA-739F1542842B}" type="presParOf" srcId="{0DAA07B6-FF33-47E2-B74E-2184F7B09EDF}" destId="{58B8AF23-F684-4BBD-AB22-65BA54CB2E3D}" srcOrd="4" destOrd="0" presId="urn:microsoft.com/office/officeart/2005/8/layout/chevron2"/>
    <dgm:cxn modelId="{BCF709F7-4725-45AF-A8DB-7366BF990000}" type="presParOf" srcId="{58B8AF23-F684-4BBD-AB22-65BA54CB2E3D}" destId="{A6D9F019-0153-45A4-8E78-4DE58FDDC106}" srcOrd="0" destOrd="0" presId="urn:microsoft.com/office/officeart/2005/8/layout/chevron2"/>
    <dgm:cxn modelId="{2C2D5058-3B84-4543-9DE4-11816FEBC36E}" type="presParOf" srcId="{58B8AF23-F684-4BBD-AB22-65BA54CB2E3D}" destId="{F57ED959-535B-41B4-B2EC-8B1B0C5D2A16}" srcOrd="1" destOrd="0" presId="urn:microsoft.com/office/officeart/2005/8/layout/chevron2"/>
    <dgm:cxn modelId="{E751B0F0-8B44-4ED3-B7FC-6581582F2F05}" type="presParOf" srcId="{0DAA07B6-FF33-47E2-B74E-2184F7B09EDF}" destId="{0883ECF6-4DB0-4DE5-825E-97D12ACD6A29}" srcOrd="5" destOrd="0" presId="urn:microsoft.com/office/officeart/2005/8/layout/chevron2"/>
    <dgm:cxn modelId="{A66F47F6-6462-4A71-B851-8F36121004B2}" type="presParOf" srcId="{0DAA07B6-FF33-47E2-B74E-2184F7B09EDF}" destId="{FC5219BA-8169-4AB7-BE54-0D15F48C86F5}" srcOrd="6" destOrd="0" presId="urn:microsoft.com/office/officeart/2005/8/layout/chevron2"/>
    <dgm:cxn modelId="{08B51151-2BCB-42BA-8775-3C6A16ACC921}" type="presParOf" srcId="{FC5219BA-8169-4AB7-BE54-0D15F48C86F5}" destId="{4E7021FF-FC55-4C7F-AE53-9AF9348B9F7D}" srcOrd="0" destOrd="0" presId="urn:microsoft.com/office/officeart/2005/8/layout/chevron2"/>
    <dgm:cxn modelId="{A4516BD4-9E28-48BA-93FA-42381F82BA87}" type="presParOf" srcId="{FC5219BA-8169-4AB7-BE54-0D15F48C86F5}" destId="{14EDD048-22C0-47D2-A2F5-3F57323B8F9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29E1F0-E9EF-4D65-9AAC-38E8686BB80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0D84A-F89B-4FE9-B8F2-9C08BF273195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gm:t>
    </dgm:pt>
    <dgm:pt modelId="{71ED4AA1-1CE4-4E3E-84AA-97655C7C622C}" type="parTrans" cxnId="{18348D85-35E9-4788-B9C0-D674B6A645EE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51DC8-6D11-4CEB-8310-E1152A2C5DFF}" type="sibTrans" cxnId="{18348D85-35E9-4788-B9C0-D674B6A645EE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55E80-D5C9-42E4-8ED1-385D75E6274A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R24HD056691 (PI: Jennifer Hirsch, a mentor at CU and then Jennifer Hirsch &amp; Richard Parker, my advisor at CU) </a:t>
          </a:r>
          <a:r>
            <a:rPr lang="en-US" sz="16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“Social Science Research and Training on HIV/AIDS: Department of Sociomedical Sciences and Hanoi Medical University Partnership (STAR-I &amp; STAR II)” </a:t>
          </a:r>
          <a:r>
            <a:rPr lang="en-US" sz="1600" b="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(Project Director and Co-Investigator)</a:t>
          </a:r>
        </a:p>
      </dgm:t>
    </dgm:pt>
    <dgm:pt modelId="{69056EE9-73A3-44B7-A0C4-21EB1E54FEB1}" type="parTrans" cxnId="{152BEA8B-469A-4048-9ED0-B376C52170D8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17871-541A-4AEE-8B2E-E26992130B4D}" type="sibTrans" cxnId="{152BEA8B-469A-4048-9ED0-B376C52170D8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65097-2DC2-4482-8147-A75F3915E06D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2011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874CE7C3-4F97-4926-BC71-731BAF13C842}" type="parTrans" cxnId="{C58DEB9A-4FF7-420E-B609-4136E0A353C3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E67D2-9624-4EEA-B965-451714FAEF62}" type="sibTrans" cxnId="{C58DEB9A-4FF7-420E-B609-4136E0A353C3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FD4C0-81EB-4D17-86E0-A190481852C7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2015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28EBB006-084E-4C9C-BA16-BB7F67273469}" type="parTrans" cxnId="{B264A518-953A-4D85-ACD6-CA889E21E333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5B4F6-32B6-41D1-8F4F-4A34DBAF2CD6}" type="sibTrans" cxnId="{B264A518-953A-4D85-ACD6-CA889E21E333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F9C95-C660-4F6B-948E-3E3F6D548F56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R01DA040510 (PI: Gavin Bart, a MMT technical advisor for Vietnam since 2010) </a:t>
          </a:r>
          <a:r>
            <a:rPr lang="en-US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“Population Pharmacokinetics: Methadone – Antiretroviral Interactions in Vietnam” </a:t>
          </a:r>
          <a:r>
            <a:rPr lang="en-US" sz="180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(Co-Investigator &amp; PD)</a:t>
          </a:r>
        </a:p>
      </dgm:t>
    </dgm:pt>
    <dgm:pt modelId="{4398452A-D025-4309-A4AB-EF045E4AC870}" type="parTrans" cxnId="{3A30FA8F-10AA-4410-859E-DC40B32883C9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CFE75-773A-4553-B8EA-75CDFEF84019}" type="sibTrans" cxnId="{3A30FA8F-10AA-4410-859E-DC40B32883C9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388A2-63C1-4788-9A38-2ABCFBCCDE18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R01DA037441 (PI: Todd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Korthuis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Fulbright scholar 2012 -2013 at HMU)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“Buprenorphine to Improve HIV Care Engagement and Outcomes: A Randomized Trial” (Co-Investigator &amp; PD)</a:t>
          </a:r>
        </a:p>
      </dgm:t>
    </dgm:pt>
    <dgm:pt modelId="{F4350CC0-D5FF-4099-A1B1-2026564398AB}" type="sibTrans" cxnId="{A288DC7F-977E-46E9-AC47-0BCF8D7CB51E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C0B33-F853-41B9-9CA5-7102FBA2EB71}" type="parTrans" cxnId="{A288DC7F-977E-46E9-AC47-0BCF8D7CB51E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B81DD-D79F-4A66-A535-61357F704F5E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2014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gm:t>
    </dgm:pt>
    <dgm:pt modelId="{2B44E539-BA63-4813-836B-C2B22CB3426B}" type="sibTrans" cxnId="{DA41E3FD-B5AF-4241-B900-696360990102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C725F-AB2A-48CF-81E6-CB4ACDAC6B7B}" type="parTrans" cxnId="{DA41E3FD-B5AF-4241-B900-696360990102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AA761-3967-4451-B12D-B290D73A0330}">
      <dgm:prSet phldrT="[Text]" custT="1"/>
      <dgm:spPr/>
      <dgm:t>
        <a:bodyPr/>
        <a:lstStyle/>
        <a:p>
          <a:pPr algn="l"/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SAMSHA 1UD1-TI023603 (PI: Richard Rawson then Sherry Larkins, from UCLA’s Integrated Substance Abuse Program)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“Vietnam-HIV Addiction Technology Transfer Center: VHATTC”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(Phase I, II &amp; III)” (HMU PI) </a:t>
          </a:r>
        </a:p>
      </dgm:t>
    </dgm:pt>
    <dgm:pt modelId="{1ADDFDAC-CDFD-4EDF-9423-86155DF571E8}" type="sibTrans" cxnId="{484B3F5D-D762-4F56-8777-00A14051549E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C1E2E-0FEE-4E89-B87A-C4F49AD2EEB0}" type="parTrans" cxnId="{484B3F5D-D762-4F56-8777-00A14051549E}">
      <dgm:prSet/>
      <dgm:spPr/>
      <dgm:t>
        <a:bodyPr/>
        <a:lstStyle/>
        <a:p>
          <a:endParaRPr lang="en-US" sz="180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07B6-FF33-47E2-B74E-2184F7B09EDF}" type="pres">
      <dgm:prSet presAssocID="{9129E1F0-E9EF-4D65-9AAC-38E8686BB8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17153-6CFB-43F7-AB05-64A485C2AF3F}" type="pres">
      <dgm:prSet presAssocID="{54A0D84A-F89B-4FE9-B8F2-9C08BF273195}" presName="composite" presStyleCnt="0"/>
      <dgm:spPr/>
    </dgm:pt>
    <dgm:pt modelId="{46ED40B5-A407-4473-A2A9-287930EEE671}" type="pres">
      <dgm:prSet presAssocID="{54A0D84A-F89B-4FE9-B8F2-9C08BF27319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3346-481C-4A3E-A113-453D4331D9CD}" type="pres">
      <dgm:prSet presAssocID="{54A0D84A-F89B-4FE9-B8F2-9C08BF27319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BB20-5487-4239-A5F7-CC63A6391D41}" type="pres">
      <dgm:prSet presAssocID="{61551DC8-6D11-4CEB-8310-E1152A2C5DFF}" presName="sp" presStyleCnt="0"/>
      <dgm:spPr/>
    </dgm:pt>
    <dgm:pt modelId="{00222B01-6B9C-4CE0-8B2E-0BB62DAF310B}" type="pres">
      <dgm:prSet presAssocID="{E6D65097-2DC2-4482-8147-A75F3915E06D}" presName="composite" presStyleCnt="0"/>
      <dgm:spPr/>
    </dgm:pt>
    <dgm:pt modelId="{5FDA656F-7598-4E98-A670-1887BDFE34CD}" type="pres">
      <dgm:prSet presAssocID="{E6D65097-2DC2-4482-8147-A75F3915E06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3B919-2E14-4856-98F9-938F6696991B}" type="pres">
      <dgm:prSet presAssocID="{E6D65097-2DC2-4482-8147-A75F3915E06D}" presName="descendantText" presStyleLbl="alignAcc1" presStyleIdx="1" presStyleCnt="4" custScaleX="85221" custScaleY="126155" custLinFactNeighborX="-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CC56D-0973-4C55-B2A0-6D9C6C52FE2C}" type="pres">
      <dgm:prSet presAssocID="{B7AE67D2-9624-4EEA-B965-451714FAEF62}" presName="sp" presStyleCnt="0"/>
      <dgm:spPr/>
    </dgm:pt>
    <dgm:pt modelId="{58B8AF23-F684-4BBD-AB22-65BA54CB2E3D}" type="pres">
      <dgm:prSet presAssocID="{511B81DD-D79F-4A66-A535-61357F704F5E}" presName="composite" presStyleCnt="0"/>
      <dgm:spPr/>
    </dgm:pt>
    <dgm:pt modelId="{A6D9F019-0153-45A4-8E78-4DE58FDDC106}" type="pres">
      <dgm:prSet presAssocID="{511B81DD-D79F-4A66-A535-61357F704F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ED959-535B-41B4-B2EC-8B1B0C5D2A16}" type="pres">
      <dgm:prSet presAssocID="{511B81DD-D79F-4A66-A535-61357F704F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3ECF6-4DB0-4DE5-825E-97D12ACD6A29}" type="pres">
      <dgm:prSet presAssocID="{2B44E539-BA63-4813-836B-C2B22CB3426B}" presName="sp" presStyleCnt="0"/>
      <dgm:spPr/>
    </dgm:pt>
    <dgm:pt modelId="{FC5219BA-8169-4AB7-BE54-0D15F48C86F5}" type="pres">
      <dgm:prSet presAssocID="{4D0FD4C0-81EB-4D17-86E0-A190481852C7}" presName="composite" presStyleCnt="0"/>
      <dgm:spPr/>
    </dgm:pt>
    <dgm:pt modelId="{4E7021FF-FC55-4C7F-AE53-9AF9348B9F7D}" type="pres">
      <dgm:prSet presAssocID="{4D0FD4C0-81EB-4D17-86E0-A190481852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DD048-22C0-47D2-A2F5-3F57323B8F91}" type="pres">
      <dgm:prSet presAssocID="{4D0FD4C0-81EB-4D17-86E0-A190481852C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5A79C-87C2-472E-9225-AD70485BC73F}" type="presOf" srcId="{511B81DD-D79F-4A66-A535-61357F704F5E}" destId="{A6D9F019-0153-45A4-8E78-4DE58FDDC106}" srcOrd="0" destOrd="0" presId="urn:microsoft.com/office/officeart/2005/8/layout/chevron2"/>
    <dgm:cxn modelId="{F902FF3F-5CE8-4DF1-A82F-4DDCE8CFE687}" type="presOf" srcId="{85CF9C95-C660-4F6B-948E-3E3F6D548F56}" destId="{14EDD048-22C0-47D2-A2F5-3F57323B8F91}" srcOrd="0" destOrd="0" presId="urn:microsoft.com/office/officeart/2005/8/layout/chevron2"/>
    <dgm:cxn modelId="{5814CE2E-E510-4F86-BC71-6D0AA94F3C82}" type="presOf" srcId="{E6D65097-2DC2-4482-8147-A75F3915E06D}" destId="{5FDA656F-7598-4E98-A670-1887BDFE34CD}" srcOrd="0" destOrd="0" presId="urn:microsoft.com/office/officeart/2005/8/layout/chevron2"/>
    <dgm:cxn modelId="{DA41E3FD-B5AF-4241-B900-696360990102}" srcId="{9129E1F0-E9EF-4D65-9AAC-38E8686BB80A}" destId="{511B81DD-D79F-4A66-A535-61357F704F5E}" srcOrd="2" destOrd="0" parTransId="{884C725F-AB2A-48CF-81E6-CB4ACDAC6B7B}" sibTransId="{2B44E539-BA63-4813-836B-C2B22CB3426B}"/>
    <dgm:cxn modelId="{2BEF39D0-2FBA-4D11-A0B5-8BD6A63086AC}" type="presOf" srcId="{BFD388A2-63C1-4788-9A38-2ABCFBCCDE18}" destId="{F57ED959-535B-41B4-B2EC-8B1B0C5D2A16}" srcOrd="0" destOrd="0" presId="urn:microsoft.com/office/officeart/2005/8/layout/chevron2"/>
    <dgm:cxn modelId="{86FD910E-F5C6-4512-B4D9-E0622528A786}" type="presOf" srcId="{D5955E80-D5C9-42E4-8ED1-385D75E6274A}" destId="{1DCE3346-481C-4A3E-A113-453D4331D9CD}" srcOrd="0" destOrd="0" presId="urn:microsoft.com/office/officeart/2005/8/layout/chevron2"/>
    <dgm:cxn modelId="{484B3F5D-D762-4F56-8777-00A14051549E}" srcId="{E6D65097-2DC2-4482-8147-A75F3915E06D}" destId="{21CAA761-3967-4451-B12D-B290D73A0330}" srcOrd="0" destOrd="0" parTransId="{4AFC1E2E-0FEE-4E89-B87A-C4F49AD2EEB0}" sibTransId="{1ADDFDAC-CDFD-4EDF-9423-86155DF571E8}"/>
    <dgm:cxn modelId="{A16FCCD2-0ABA-473D-BB24-CD023EF4A385}" type="presOf" srcId="{4D0FD4C0-81EB-4D17-86E0-A190481852C7}" destId="{4E7021FF-FC55-4C7F-AE53-9AF9348B9F7D}" srcOrd="0" destOrd="0" presId="urn:microsoft.com/office/officeart/2005/8/layout/chevron2"/>
    <dgm:cxn modelId="{A9218224-3B7C-4FA6-A5CE-4BDF2781F707}" type="presOf" srcId="{9129E1F0-E9EF-4D65-9AAC-38E8686BB80A}" destId="{0DAA07B6-FF33-47E2-B74E-2184F7B09EDF}" srcOrd="0" destOrd="0" presId="urn:microsoft.com/office/officeart/2005/8/layout/chevron2"/>
    <dgm:cxn modelId="{6A0EB8E9-0FE4-4221-BF23-C39942DE738D}" type="presOf" srcId="{21CAA761-3967-4451-B12D-B290D73A0330}" destId="{D0F3B919-2E14-4856-98F9-938F6696991B}" srcOrd="0" destOrd="0" presId="urn:microsoft.com/office/officeart/2005/8/layout/chevron2"/>
    <dgm:cxn modelId="{A288DC7F-977E-46E9-AC47-0BCF8D7CB51E}" srcId="{511B81DD-D79F-4A66-A535-61357F704F5E}" destId="{BFD388A2-63C1-4788-9A38-2ABCFBCCDE18}" srcOrd="0" destOrd="0" parTransId="{E92C0B33-F853-41B9-9CA5-7102FBA2EB71}" sibTransId="{F4350CC0-D5FF-4099-A1B1-2026564398AB}"/>
    <dgm:cxn modelId="{152BEA8B-469A-4048-9ED0-B376C52170D8}" srcId="{54A0D84A-F89B-4FE9-B8F2-9C08BF273195}" destId="{D5955E80-D5C9-42E4-8ED1-385D75E6274A}" srcOrd="0" destOrd="0" parTransId="{69056EE9-73A3-44B7-A0C4-21EB1E54FEB1}" sibTransId="{04A17871-541A-4AEE-8B2E-E26992130B4D}"/>
    <dgm:cxn modelId="{0D3B237E-0DEA-4233-8337-BC1EE20E19A5}" type="presOf" srcId="{54A0D84A-F89B-4FE9-B8F2-9C08BF273195}" destId="{46ED40B5-A407-4473-A2A9-287930EEE671}" srcOrd="0" destOrd="0" presId="urn:microsoft.com/office/officeart/2005/8/layout/chevron2"/>
    <dgm:cxn modelId="{C58DEB9A-4FF7-420E-B609-4136E0A353C3}" srcId="{9129E1F0-E9EF-4D65-9AAC-38E8686BB80A}" destId="{E6D65097-2DC2-4482-8147-A75F3915E06D}" srcOrd="1" destOrd="0" parTransId="{874CE7C3-4F97-4926-BC71-731BAF13C842}" sibTransId="{B7AE67D2-9624-4EEA-B965-451714FAEF62}"/>
    <dgm:cxn modelId="{3A30FA8F-10AA-4410-859E-DC40B32883C9}" srcId="{4D0FD4C0-81EB-4D17-86E0-A190481852C7}" destId="{85CF9C95-C660-4F6B-948E-3E3F6D548F56}" srcOrd="0" destOrd="0" parTransId="{4398452A-D025-4309-A4AB-EF045E4AC870}" sibTransId="{797CFE75-773A-4553-B8EA-75CDFEF84019}"/>
    <dgm:cxn modelId="{B264A518-953A-4D85-ACD6-CA889E21E333}" srcId="{9129E1F0-E9EF-4D65-9AAC-38E8686BB80A}" destId="{4D0FD4C0-81EB-4D17-86E0-A190481852C7}" srcOrd="3" destOrd="0" parTransId="{28EBB006-084E-4C9C-BA16-BB7F67273469}" sibTransId="{5635B4F6-32B6-41D1-8F4F-4A34DBAF2CD6}"/>
    <dgm:cxn modelId="{18348D85-35E9-4788-B9C0-D674B6A645EE}" srcId="{9129E1F0-E9EF-4D65-9AAC-38E8686BB80A}" destId="{54A0D84A-F89B-4FE9-B8F2-9C08BF273195}" srcOrd="0" destOrd="0" parTransId="{71ED4AA1-1CE4-4E3E-84AA-97655C7C622C}" sibTransId="{61551DC8-6D11-4CEB-8310-E1152A2C5DFF}"/>
    <dgm:cxn modelId="{AF7E6E21-8990-4D75-B30C-79D05106BB4C}" type="presParOf" srcId="{0DAA07B6-FF33-47E2-B74E-2184F7B09EDF}" destId="{A3E17153-6CFB-43F7-AB05-64A485C2AF3F}" srcOrd="0" destOrd="0" presId="urn:microsoft.com/office/officeart/2005/8/layout/chevron2"/>
    <dgm:cxn modelId="{34769467-6B12-4626-B819-F48932262C3D}" type="presParOf" srcId="{A3E17153-6CFB-43F7-AB05-64A485C2AF3F}" destId="{46ED40B5-A407-4473-A2A9-287930EEE671}" srcOrd="0" destOrd="0" presId="urn:microsoft.com/office/officeart/2005/8/layout/chevron2"/>
    <dgm:cxn modelId="{AE253029-9C07-4004-81AE-F3B0293A4E0B}" type="presParOf" srcId="{A3E17153-6CFB-43F7-AB05-64A485C2AF3F}" destId="{1DCE3346-481C-4A3E-A113-453D4331D9CD}" srcOrd="1" destOrd="0" presId="urn:microsoft.com/office/officeart/2005/8/layout/chevron2"/>
    <dgm:cxn modelId="{2AF13CEF-D6F8-48C9-B9FC-2813046A1CF3}" type="presParOf" srcId="{0DAA07B6-FF33-47E2-B74E-2184F7B09EDF}" destId="{842FBB20-5487-4239-A5F7-CC63A6391D41}" srcOrd="1" destOrd="0" presId="urn:microsoft.com/office/officeart/2005/8/layout/chevron2"/>
    <dgm:cxn modelId="{D1565E3E-FA35-42FE-A189-509023A71D84}" type="presParOf" srcId="{0DAA07B6-FF33-47E2-B74E-2184F7B09EDF}" destId="{00222B01-6B9C-4CE0-8B2E-0BB62DAF310B}" srcOrd="2" destOrd="0" presId="urn:microsoft.com/office/officeart/2005/8/layout/chevron2"/>
    <dgm:cxn modelId="{670F4E5D-E9F2-4864-A9F0-68224200F526}" type="presParOf" srcId="{00222B01-6B9C-4CE0-8B2E-0BB62DAF310B}" destId="{5FDA656F-7598-4E98-A670-1887BDFE34CD}" srcOrd="0" destOrd="0" presId="urn:microsoft.com/office/officeart/2005/8/layout/chevron2"/>
    <dgm:cxn modelId="{EFE511AC-1725-4A5C-92A6-73C9EC0D41FE}" type="presParOf" srcId="{00222B01-6B9C-4CE0-8B2E-0BB62DAF310B}" destId="{D0F3B919-2E14-4856-98F9-938F6696991B}" srcOrd="1" destOrd="0" presId="urn:microsoft.com/office/officeart/2005/8/layout/chevron2"/>
    <dgm:cxn modelId="{A72D560B-19E3-41A6-B08A-6BAEBE37F08D}" type="presParOf" srcId="{0DAA07B6-FF33-47E2-B74E-2184F7B09EDF}" destId="{70ECC56D-0973-4C55-B2A0-6D9C6C52FE2C}" srcOrd="3" destOrd="0" presId="urn:microsoft.com/office/officeart/2005/8/layout/chevron2"/>
    <dgm:cxn modelId="{954F1F6E-03AE-428E-A9DA-739F1542842B}" type="presParOf" srcId="{0DAA07B6-FF33-47E2-B74E-2184F7B09EDF}" destId="{58B8AF23-F684-4BBD-AB22-65BA54CB2E3D}" srcOrd="4" destOrd="0" presId="urn:microsoft.com/office/officeart/2005/8/layout/chevron2"/>
    <dgm:cxn modelId="{BCF709F7-4725-45AF-A8DB-7366BF990000}" type="presParOf" srcId="{58B8AF23-F684-4BBD-AB22-65BA54CB2E3D}" destId="{A6D9F019-0153-45A4-8E78-4DE58FDDC106}" srcOrd="0" destOrd="0" presId="urn:microsoft.com/office/officeart/2005/8/layout/chevron2"/>
    <dgm:cxn modelId="{2C2D5058-3B84-4543-9DE4-11816FEBC36E}" type="presParOf" srcId="{58B8AF23-F684-4BBD-AB22-65BA54CB2E3D}" destId="{F57ED959-535B-41B4-B2EC-8B1B0C5D2A16}" srcOrd="1" destOrd="0" presId="urn:microsoft.com/office/officeart/2005/8/layout/chevron2"/>
    <dgm:cxn modelId="{E751B0F0-8B44-4ED3-B7FC-6581582F2F05}" type="presParOf" srcId="{0DAA07B6-FF33-47E2-B74E-2184F7B09EDF}" destId="{0883ECF6-4DB0-4DE5-825E-97D12ACD6A29}" srcOrd="5" destOrd="0" presId="urn:microsoft.com/office/officeart/2005/8/layout/chevron2"/>
    <dgm:cxn modelId="{A66F47F6-6462-4A71-B851-8F36121004B2}" type="presParOf" srcId="{0DAA07B6-FF33-47E2-B74E-2184F7B09EDF}" destId="{FC5219BA-8169-4AB7-BE54-0D15F48C86F5}" srcOrd="6" destOrd="0" presId="urn:microsoft.com/office/officeart/2005/8/layout/chevron2"/>
    <dgm:cxn modelId="{08B51151-2BCB-42BA-8775-3C6A16ACC921}" type="presParOf" srcId="{FC5219BA-8169-4AB7-BE54-0D15F48C86F5}" destId="{4E7021FF-FC55-4C7F-AE53-9AF9348B9F7D}" srcOrd="0" destOrd="0" presId="urn:microsoft.com/office/officeart/2005/8/layout/chevron2"/>
    <dgm:cxn modelId="{A4516BD4-9E28-48BA-93FA-42381F82BA87}" type="presParOf" srcId="{FC5219BA-8169-4AB7-BE54-0D15F48C86F5}" destId="{14EDD048-22C0-47D2-A2F5-3F57323B8F9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29E1F0-E9EF-4D65-9AAC-38E8686BB80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0D84A-F89B-4FE9-B8F2-9C08BF273195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gm:t>
    </dgm:pt>
    <dgm:pt modelId="{71ED4AA1-1CE4-4E3E-84AA-97655C7C622C}" type="parTrans" cxnId="{18348D85-35E9-4788-B9C0-D674B6A645EE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51DC8-6D11-4CEB-8310-E1152A2C5DFF}" type="sibTrans" cxnId="{18348D85-35E9-4788-B9C0-D674B6A645EE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55E80-D5C9-42E4-8ED1-385D75E6274A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R03DA037783 (PI: Le Minh Giang) </a:t>
          </a:r>
          <a:r>
            <a:rPr lang="en-US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“The Family as Recovery Capital for HIV-Infected Injection Drug Users in Vietnam”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en-US" sz="1800" b="0" i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56EE9-73A3-44B7-A0C4-21EB1E54FEB1}" type="parTrans" cxnId="{152BEA8B-469A-4048-9ED0-B376C52170D8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17871-541A-4AEE-8B2E-E26992130B4D}" type="sibTrans" cxnId="{152BEA8B-469A-4048-9ED0-B376C52170D8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FD4C0-81EB-4D17-86E0-A190481852C7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28EBB006-084E-4C9C-BA16-BB7F67273469}" type="parTrans" cxnId="{B264A518-953A-4D85-ACD6-CA889E21E333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5B4F6-32B6-41D1-8F4F-4A34DBAF2CD6}" type="sibTrans" cxnId="{B264A518-953A-4D85-ACD6-CA889E21E333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F9C95-C660-4F6B-948E-3E3F6D548F56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CDC US/PEPFAR GH12-1232 and GH000794 (PIs: Le Minh Giang &amp; Vu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Bich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Diep) </a:t>
          </a:r>
          <a:r>
            <a:rPr lang="en-US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“HIV Incidence and the Dynamics of Behavioral Change among MSM and Transgender Women in Hanoi, Vietnam (HIM-Hanoi Study)”</a:t>
          </a:r>
        </a:p>
      </dgm:t>
    </dgm:pt>
    <dgm:pt modelId="{4398452A-D025-4309-A4AB-EF045E4AC870}" type="parTrans" cxnId="{3A30FA8F-10AA-4410-859E-DC40B32883C9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CFE75-773A-4553-B8EA-75CDFEF84019}" type="sibTrans" cxnId="{3A30FA8F-10AA-4410-859E-DC40B32883C9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388A2-63C1-4788-9A38-2ABCFBCCDE18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ANRS12351 (PI: Le Minh Giang and Didier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Laureillard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colleague from CHU Nimes, France) </a:t>
          </a:r>
          <a:r>
            <a:rPr lang="en-US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“Determinants of Very Late Presentation to HIV Care: A Social Science Study Embedded in the STATIS Clinical Trial”</a:t>
          </a:r>
          <a:r>
            <a: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4350CC0-D5FF-4099-A1B1-2026564398AB}" type="sibTrans" cxnId="{A288DC7F-977E-46E9-AC47-0BCF8D7CB51E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C0B33-F853-41B9-9CA5-7102FBA2EB71}" type="parTrans" cxnId="{A288DC7F-977E-46E9-AC47-0BCF8D7CB51E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B81DD-D79F-4A66-A535-61357F704F5E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gm:t>
    </dgm:pt>
    <dgm:pt modelId="{2B44E539-BA63-4813-836B-C2B22CB3426B}" type="sibTrans" cxnId="{DA41E3FD-B5AF-4241-B900-696360990102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C725F-AB2A-48CF-81E6-CB4ACDAC6B7B}" type="parTrans" cxnId="{DA41E3FD-B5AF-4241-B900-696360990102}">
      <dgm:prSet/>
      <dgm:spPr/>
      <dgm:t>
        <a:bodyPr/>
        <a:lstStyle/>
        <a:p>
          <a:endParaRPr lang="en-US" sz="18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6DAFD-8C06-478F-A45F-4549EFA2D9B5}">
      <dgm:prSet phldrT="[Text]"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2016 - now</a:t>
          </a:r>
        </a:p>
      </dgm:t>
    </dgm:pt>
    <dgm:pt modelId="{3E68DC42-A61F-4A5C-A799-7FB8C2CBDD73}" type="parTrans" cxnId="{98CF5509-C577-4D18-85CC-803317E8C1AA}">
      <dgm:prSet/>
      <dgm:spPr/>
      <dgm:t>
        <a:bodyPr/>
        <a:lstStyle/>
        <a:p>
          <a:endParaRPr lang="en-US"/>
        </a:p>
      </dgm:t>
    </dgm:pt>
    <dgm:pt modelId="{15E8E2C7-4BD7-4A06-AB20-953A9B8834D6}" type="sibTrans" cxnId="{98CF5509-C577-4D18-85CC-803317E8C1AA}">
      <dgm:prSet/>
      <dgm:spPr/>
      <dgm:t>
        <a:bodyPr/>
        <a:lstStyle/>
        <a:p>
          <a:endParaRPr lang="en-US"/>
        </a:p>
      </dgm:t>
    </dgm:pt>
    <dgm:pt modelId="{6DA6E645-9676-4543-9B07-D2CB595EF3DC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One unscored and one unfunded NIH application </a:t>
          </a:r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 </a:t>
          </a:r>
          <a:endParaRPr lang="en-US" sz="2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61C9A-E933-4B3B-8ACD-5D1A64EE2FB1}" type="parTrans" cxnId="{02C3160C-53C4-424D-B174-ACD7F7119E07}">
      <dgm:prSet/>
      <dgm:spPr/>
      <dgm:t>
        <a:bodyPr/>
        <a:lstStyle/>
        <a:p>
          <a:endParaRPr lang="en-US"/>
        </a:p>
      </dgm:t>
    </dgm:pt>
    <dgm:pt modelId="{70814899-75EC-4EA5-8390-B508B36DCC53}" type="sibTrans" cxnId="{02C3160C-53C4-424D-B174-ACD7F7119E07}">
      <dgm:prSet/>
      <dgm:spPr/>
      <dgm:t>
        <a:bodyPr/>
        <a:lstStyle/>
        <a:p>
          <a:endParaRPr lang="en-US"/>
        </a:p>
      </dgm:t>
    </dgm:pt>
    <dgm:pt modelId="{0DAA07B6-FF33-47E2-B74E-2184F7B09EDF}" type="pres">
      <dgm:prSet presAssocID="{9129E1F0-E9EF-4D65-9AAC-38E8686BB8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17153-6CFB-43F7-AB05-64A485C2AF3F}" type="pres">
      <dgm:prSet presAssocID="{54A0D84A-F89B-4FE9-B8F2-9C08BF273195}" presName="composite" presStyleCnt="0"/>
      <dgm:spPr/>
    </dgm:pt>
    <dgm:pt modelId="{46ED40B5-A407-4473-A2A9-287930EEE671}" type="pres">
      <dgm:prSet presAssocID="{54A0D84A-F89B-4FE9-B8F2-9C08BF27319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3346-481C-4A3E-A113-453D4331D9CD}" type="pres">
      <dgm:prSet presAssocID="{54A0D84A-F89B-4FE9-B8F2-9C08BF273195}" presName="descendantText" presStyleLbl="alignAcc1" presStyleIdx="0" presStyleCnt="4" custLinFactNeighborX="5" custLinFactNeighborY="3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BB20-5487-4239-A5F7-CC63A6391D41}" type="pres">
      <dgm:prSet presAssocID="{61551DC8-6D11-4CEB-8310-E1152A2C5DFF}" presName="sp" presStyleCnt="0"/>
      <dgm:spPr/>
    </dgm:pt>
    <dgm:pt modelId="{077A0B80-CE85-4ECC-875A-E7541FE61EFB}" type="pres">
      <dgm:prSet presAssocID="{F7C6DAFD-8C06-478F-A45F-4549EFA2D9B5}" presName="composite" presStyleCnt="0"/>
      <dgm:spPr/>
    </dgm:pt>
    <dgm:pt modelId="{7C0A6ED7-26BF-4BDD-8048-7FFE5C566166}" type="pres">
      <dgm:prSet presAssocID="{F7C6DAFD-8C06-478F-A45F-4549EFA2D9B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E7655-DEE8-4E9E-9F38-87A14968338A}" type="pres">
      <dgm:prSet presAssocID="{F7C6DAFD-8C06-478F-A45F-4549EFA2D9B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05FB0-24F2-4029-A540-D119620BC09F}" type="pres">
      <dgm:prSet presAssocID="{15E8E2C7-4BD7-4A06-AB20-953A9B8834D6}" presName="sp" presStyleCnt="0"/>
      <dgm:spPr/>
    </dgm:pt>
    <dgm:pt modelId="{58B8AF23-F684-4BBD-AB22-65BA54CB2E3D}" type="pres">
      <dgm:prSet presAssocID="{511B81DD-D79F-4A66-A535-61357F704F5E}" presName="composite" presStyleCnt="0"/>
      <dgm:spPr/>
    </dgm:pt>
    <dgm:pt modelId="{A6D9F019-0153-45A4-8E78-4DE58FDDC106}" type="pres">
      <dgm:prSet presAssocID="{511B81DD-D79F-4A66-A535-61357F704F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ED959-535B-41B4-B2EC-8B1B0C5D2A16}" type="pres">
      <dgm:prSet presAssocID="{511B81DD-D79F-4A66-A535-61357F704F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3ECF6-4DB0-4DE5-825E-97D12ACD6A29}" type="pres">
      <dgm:prSet presAssocID="{2B44E539-BA63-4813-836B-C2B22CB3426B}" presName="sp" presStyleCnt="0"/>
      <dgm:spPr/>
    </dgm:pt>
    <dgm:pt modelId="{FC5219BA-8169-4AB7-BE54-0D15F48C86F5}" type="pres">
      <dgm:prSet presAssocID="{4D0FD4C0-81EB-4D17-86E0-A190481852C7}" presName="composite" presStyleCnt="0"/>
      <dgm:spPr/>
    </dgm:pt>
    <dgm:pt modelId="{4E7021FF-FC55-4C7F-AE53-9AF9348B9F7D}" type="pres">
      <dgm:prSet presAssocID="{4D0FD4C0-81EB-4D17-86E0-A190481852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DD048-22C0-47D2-A2F5-3F57323B8F91}" type="pres">
      <dgm:prSet presAssocID="{4D0FD4C0-81EB-4D17-86E0-A190481852C7}" presName="descendantText" presStyleLbl="alignAcc1" presStyleIdx="3" presStyleCnt="4" custScaleX="82343" custScaleY="147455" custLinFactNeighborX="-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3160C-53C4-424D-B174-ACD7F7119E07}" srcId="{F7C6DAFD-8C06-478F-A45F-4549EFA2D9B5}" destId="{6DA6E645-9676-4543-9B07-D2CB595EF3DC}" srcOrd="0" destOrd="0" parTransId="{43261C9A-E933-4B3B-8ACD-5D1A64EE2FB1}" sibTransId="{70814899-75EC-4EA5-8390-B508B36DCC53}"/>
    <dgm:cxn modelId="{B264A518-953A-4D85-ACD6-CA889E21E333}" srcId="{9129E1F0-E9EF-4D65-9AAC-38E8686BB80A}" destId="{4D0FD4C0-81EB-4D17-86E0-A190481852C7}" srcOrd="3" destOrd="0" parTransId="{28EBB006-084E-4C9C-BA16-BB7F67273469}" sibTransId="{5635B4F6-32B6-41D1-8F4F-4A34DBAF2CD6}"/>
    <dgm:cxn modelId="{86FD910E-F5C6-4512-B4D9-E0622528A786}" type="presOf" srcId="{D5955E80-D5C9-42E4-8ED1-385D75E6274A}" destId="{1DCE3346-481C-4A3E-A113-453D4331D9CD}" srcOrd="0" destOrd="0" presId="urn:microsoft.com/office/officeart/2005/8/layout/chevron2"/>
    <dgm:cxn modelId="{A288DC7F-977E-46E9-AC47-0BCF8D7CB51E}" srcId="{511B81DD-D79F-4A66-A535-61357F704F5E}" destId="{BFD388A2-63C1-4788-9A38-2ABCFBCCDE18}" srcOrd="0" destOrd="0" parTransId="{E92C0B33-F853-41B9-9CA5-7102FBA2EB71}" sibTransId="{F4350CC0-D5FF-4099-A1B1-2026564398AB}"/>
    <dgm:cxn modelId="{98CF5509-C577-4D18-85CC-803317E8C1AA}" srcId="{9129E1F0-E9EF-4D65-9AAC-38E8686BB80A}" destId="{F7C6DAFD-8C06-478F-A45F-4549EFA2D9B5}" srcOrd="1" destOrd="0" parTransId="{3E68DC42-A61F-4A5C-A799-7FB8C2CBDD73}" sibTransId="{15E8E2C7-4BD7-4A06-AB20-953A9B8834D6}"/>
    <dgm:cxn modelId="{51B98CC7-ECB2-4133-95E4-668A86E2E75A}" type="presOf" srcId="{F7C6DAFD-8C06-478F-A45F-4549EFA2D9B5}" destId="{7C0A6ED7-26BF-4BDD-8048-7FFE5C566166}" srcOrd="0" destOrd="0" presId="urn:microsoft.com/office/officeart/2005/8/layout/chevron2"/>
    <dgm:cxn modelId="{0D3B237E-0DEA-4233-8337-BC1EE20E19A5}" type="presOf" srcId="{54A0D84A-F89B-4FE9-B8F2-9C08BF273195}" destId="{46ED40B5-A407-4473-A2A9-287930EEE671}" srcOrd="0" destOrd="0" presId="urn:microsoft.com/office/officeart/2005/8/layout/chevron2"/>
    <dgm:cxn modelId="{3A30FA8F-10AA-4410-859E-DC40B32883C9}" srcId="{4D0FD4C0-81EB-4D17-86E0-A190481852C7}" destId="{85CF9C95-C660-4F6B-948E-3E3F6D548F56}" srcOrd="0" destOrd="0" parTransId="{4398452A-D025-4309-A4AB-EF045E4AC870}" sibTransId="{797CFE75-773A-4553-B8EA-75CDFEF84019}"/>
    <dgm:cxn modelId="{3005A79C-87C2-472E-9225-AD70485BC73F}" type="presOf" srcId="{511B81DD-D79F-4A66-A535-61357F704F5E}" destId="{A6D9F019-0153-45A4-8E78-4DE58FDDC106}" srcOrd="0" destOrd="0" presId="urn:microsoft.com/office/officeart/2005/8/layout/chevron2"/>
    <dgm:cxn modelId="{2BEF39D0-2FBA-4D11-A0B5-8BD6A63086AC}" type="presOf" srcId="{BFD388A2-63C1-4788-9A38-2ABCFBCCDE18}" destId="{F57ED959-535B-41B4-B2EC-8B1B0C5D2A16}" srcOrd="0" destOrd="0" presId="urn:microsoft.com/office/officeart/2005/8/layout/chevron2"/>
    <dgm:cxn modelId="{A9218224-3B7C-4FA6-A5CE-4BDF2781F707}" type="presOf" srcId="{9129E1F0-E9EF-4D65-9AAC-38E8686BB80A}" destId="{0DAA07B6-FF33-47E2-B74E-2184F7B09EDF}" srcOrd="0" destOrd="0" presId="urn:microsoft.com/office/officeart/2005/8/layout/chevron2"/>
    <dgm:cxn modelId="{152BEA8B-469A-4048-9ED0-B376C52170D8}" srcId="{54A0D84A-F89B-4FE9-B8F2-9C08BF273195}" destId="{D5955E80-D5C9-42E4-8ED1-385D75E6274A}" srcOrd="0" destOrd="0" parTransId="{69056EE9-73A3-44B7-A0C4-21EB1E54FEB1}" sibTransId="{04A17871-541A-4AEE-8B2E-E26992130B4D}"/>
    <dgm:cxn modelId="{F902FF3F-5CE8-4DF1-A82F-4DDCE8CFE687}" type="presOf" srcId="{85CF9C95-C660-4F6B-948E-3E3F6D548F56}" destId="{14EDD048-22C0-47D2-A2F5-3F57323B8F91}" srcOrd="0" destOrd="0" presId="urn:microsoft.com/office/officeart/2005/8/layout/chevron2"/>
    <dgm:cxn modelId="{A16FCCD2-0ABA-473D-BB24-CD023EF4A385}" type="presOf" srcId="{4D0FD4C0-81EB-4D17-86E0-A190481852C7}" destId="{4E7021FF-FC55-4C7F-AE53-9AF9348B9F7D}" srcOrd="0" destOrd="0" presId="urn:microsoft.com/office/officeart/2005/8/layout/chevron2"/>
    <dgm:cxn modelId="{DA41E3FD-B5AF-4241-B900-696360990102}" srcId="{9129E1F0-E9EF-4D65-9AAC-38E8686BB80A}" destId="{511B81DD-D79F-4A66-A535-61357F704F5E}" srcOrd="2" destOrd="0" parTransId="{884C725F-AB2A-48CF-81E6-CB4ACDAC6B7B}" sibTransId="{2B44E539-BA63-4813-836B-C2B22CB3426B}"/>
    <dgm:cxn modelId="{79698900-7DA5-4615-841F-73599EEAF7CF}" type="presOf" srcId="{6DA6E645-9676-4543-9B07-D2CB595EF3DC}" destId="{478E7655-DEE8-4E9E-9F38-87A14968338A}" srcOrd="0" destOrd="0" presId="urn:microsoft.com/office/officeart/2005/8/layout/chevron2"/>
    <dgm:cxn modelId="{18348D85-35E9-4788-B9C0-D674B6A645EE}" srcId="{9129E1F0-E9EF-4D65-9AAC-38E8686BB80A}" destId="{54A0D84A-F89B-4FE9-B8F2-9C08BF273195}" srcOrd="0" destOrd="0" parTransId="{71ED4AA1-1CE4-4E3E-84AA-97655C7C622C}" sibTransId="{61551DC8-6D11-4CEB-8310-E1152A2C5DFF}"/>
    <dgm:cxn modelId="{AF7E6E21-8990-4D75-B30C-79D05106BB4C}" type="presParOf" srcId="{0DAA07B6-FF33-47E2-B74E-2184F7B09EDF}" destId="{A3E17153-6CFB-43F7-AB05-64A485C2AF3F}" srcOrd="0" destOrd="0" presId="urn:microsoft.com/office/officeart/2005/8/layout/chevron2"/>
    <dgm:cxn modelId="{34769467-6B12-4626-B819-F48932262C3D}" type="presParOf" srcId="{A3E17153-6CFB-43F7-AB05-64A485C2AF3F}" destId="{46ED40B5-A407-4473-A2A9-287930EEE671}" srcOrd="0" destOrd="0" presId="urn:microsoft.com/office/officeart/2005/8/layout/chevron2"/>
    <dgm:cxn modelId="{AE253029-9C07-4004-81AE-F3B0293A4E0B}" type="presParOf" srcId="{A3E17153-6CFB-43F7-AB05-64A485C2AF3F}" destId="{1DCE3346-481C-4A3E-A113-453D4331D9CD}" srcOrd="1" destOrd="0" presId="urn:microsoft.com/office/officeart/2005/8/layout/chevron2"/>
    <dgm:cxn modelId="{2AF13CEF-D6F8-48C9-B9FC-2813046A1CF3}" type="presParOf" srcId="{0DAA07B6-FF33-47E2-B74E-2184F7B09EDF}" destId="{842FBB20-5487-4239-A5F7-CC63A6391D41}" srcOrd="1" destOrd="0" presId="urn:microsoft.com/office/officeart/2005/8/layout/chevron2"/>
    <dgm:cxn modelId="{4C614B4F-F062-4735-ADA2-4F4941295E29}" type="presParOf" srcId="{0DAA07B6-FF33-47E2-B74E-2184F7B09EDF}" destId="{077A0B80-CE85-4ECC-875A-E7541FE61EFB}" srcOrd="2" destOrd="0" presId="urn:microsoft.com/office/officeart/2005/8/layout/chevron2"/>
    <dgm:cxn modelId="{03555D42-5064-4798-81EE-3411DD23781C}" type="presParOf" srcId="{077A0B80-CE85-4ECC-875A-E7541FE61EFB}" destId="{7C0A6ED7-26BF-4BDD-8048-7FFE5C566166}" srcOrd="0" destOrd="0" presId="urn:microsoft.com/office/officeart/2005/8/layout/chevron2"/>
    <dgm:cxn modelId="{11E02E20-BA83-46E3-B6AC-6B2890236998}" type="presParOf" srcId="{077A0B80-CE85-4ECC-875A-E7541FE61EFB}" destId="{478E7655-DEE8-4E9E-9F38-87A14968338A}" srcOrd="1" destOrd="0" presId="urn:microsoft.com/office/officeart/2005/8/layout/chevron2"/>
    <dgm:cxn modelId="{10A48678-2956-4BDC-AA3A-3E2FA3F2B870}" type="presParOf" srcId="{0DAA07B6-FF33-47E2-B74E-2184F7B09EDF}" destId="{C1B05FB0-24F2-4029-A540-D119620BC09F}" srcOrd="3" destOrd="0" presId="urn:microsoft.com/office/officeart/2005/8/layout/chevron2"/>
    <dgm:cxn modelId="{954F1F6E-03AE-428E-A9DA-739F1542842B}" type="presParOf" srcId="{0DAA07B6-FF33-47E2-B74E-2184F7B09EDF}" destId="{58B8AF23-F684-4BBD-AB22-65BA54CB2E3D}" srcOrd="4" destOrd="0" presId="urn:microsoft.com/office/officeart/2005/8/layout/chevron2"/>
    <dgm:cxn modelId="{BCF709F7-4725-45AF-A8DB-7366BF990000}" type="presParOf" srcId="{58B8AF23-F684-4BBD-AB22-65BA54CB2E3D}" destId="{A6D9F019-0153-45A4-8E78-4DE58FDDC106}" srcOrd="0" destOrd="0" presId="urn:microsoft.com/office/officeart/2005/8/layout/chevron2"/>
    <dgm:cxn modelId="{2C2D5058-3B84-4543-9DE4-11816FEBC36E}" type="presParOf" srcId="{58B8AF23-F684-4BBD-AB22-65BA54CB2E3D}" destId="{F57ED959-535B-41B4-B2EC-8B1B0C5D2A16}" srcOrd="1" destOrd="0" presId="urn:microsoft.com/office/officeart/2005/8/layout/chevron2"/>
    <dgm:cxn modelId="{E751B0F0-8B44-4ED3-B7FC-6581582F2F05}" type="presParOf" srcId="{0DAA07B6-FF33-47E2-B74E-2184F7B09EDF}" destId="{0883ECF6-4DB0-4DE5-825E-97D12ACD6A29}" srcOrd="5" destOrd="0" presId="urn:microsoft.com/office/officeart/2005/8/layout/chevron2"/>
    <dgm:cxn modelId="{A66F47F6-6462-4A71-B851-8F36121004B2}" type="presParOf" srcId="{0DAA07B6-FF33-47E2-B74E-2184F7B09EDF}" destId="{FC5219BA-8169-4AB7-BE54-0D15F48C86F5}" srcOrd="6" destOrd="0" presId="urn:microsoft.com/office/officeart/2005/8/layout/chevron2"/>
    <dgm:cxn modelId="{08B51151-2BCB-42BA-8775-3C6A16ACC921}" type="presParOf" srcId="{FC5219BA-8169-4AB7-BE54-0D15F48C86F5}" destId="{4E7021FF-FC55-4C7F-AE53-9AF9348B9F7D}" srcOrd="0" destOrd="0" presId="urn:microsoft.com/office/officeart/2005/8/layout/chevron2"/>
    <dgm:cxn modelId="{A4516BD4-9E28-48BA-93FA-42381F82BA87}" type="presParOf" srcId="{FC5219BA-8169-4AB7-BE54-0D15F48C86F5}" destId="{14EDD048-22C0-47D2-A2F5-3F57323B8F9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E945-7AE5-8844-B088-CE42D5D7F0FE}">
      <dsp:nvSpPr>
        <dsp:cNvPr id="0" name=""/>
        <dsp:cNvSpPr/>
      </dsp:nvSpPr>
      <dsp:spPr>
        <a:xfrm rot="5400000">
          <a:off x="-176035" y="184844"/>
          <a:ext cx="1173571" cy="821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VN</a:t>
          </a:r>
        </a:p>
      </dsp:txBody>
      <dsp:txXfrm rot="-5400000">
        <a:off x="1" y="419558"/>
        <a:ext cx="821500" cy="352071"/>
      </dsp:txXfrm>
    </dsp:sp>
    <dsp:sp modelId="{EE285492-8A5E-A747-ADA2-303DE5E6D8B7}">
      <dsp:nvSpPr>
        <dsp:cNvPr id="0" name=""/>
        <dsp:cNvSpPr/>
      </dsp:nvSpPr>
      <dsp:spPr>
        <a:xfrm rot="5400000">
          <a:off x="4372739" y="-3542429"/>
          <a:ext cx="762821" cy="7865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MD training (general practitioner) at Hanoi Medical University (1992) </a:t>
          </a:r>
        </a:p>
      </dsp:txBody>
      <dsp:txXfrm rot="-5400000">
        <a:off x="821500" y="46048"/>
        <a:ext cx="7828061" cy="688345"/>
      </dsp:txXfrm>
    </dsp:sp>
    <dsp:sp modelId="{0D22E294-F430-8745-8889-92AD3A385B79}">
      <dsp:nvSpPr>
        <dsp:cNvPr id="0" name=""/>
        <dsp:cNvSpPr/>
      </dsp:nvSpPr>
      <dsp:spPr>
        <a:xfrm rot="5400000">
          <a:off x="-176035" y="1245401"/>
          <a:ext cx="1173571" cy="821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US</a:t>
          </a:r>
        </a:p>
      </dsp:txBody>
      <dsp:txXfrm rot="-5400000">
        <a:off x="1" y="1480115"/>
        <a:ext cx="821500" cy="352071"/>
      </dsp:txXfrm>
    </dsp:sp>
    <dsp:sp modelId="{5FDED0CE-58D9-534C-92F7-435BE14B24A5}">
      <dsp:nvSpPr>
        <dsp:cNvPr id="0" name=""/>
        <dsp:cNvSpPr/>
      </dsp:nvSpPr>
      <dsp:spPr>
        <a:xfrm rot="5400000">
          <a:off x="4372739" y="-2481873"/>
          <a:ext cx="762821" cy="7865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Master (2004) and PhD training (2012) at Columbia University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(medical anthropology/sociomedical sciences)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Part-time employee at NDRI Inc. in NYC (2003 – 2008)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1500" y="1106604"/>
        <a:ext cx="7828061" cy="688345"/>
      </dsp:txXfrm>
    </dsp:sp>
    <dsp:sp modelId="{6D589531-FBA1-E24E-B00D-C4B3F475E854}">
      <dsp:nvSpPr>
        <dsp:cNvPr id="0" name=""/>
        <dsp:cNvSpPr/>
      </dsp:nvSpPr>
      <dsp:spPr>
        <a:xfrm rot="5400000">
          <a:off x="-176035" y="2305957"/>
          <a:ext cx="1173571" cy="821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US/VN</a:t>
          </a:r>
        </a:p>
      </dsp:txBody>
      <dsp:txXfrm rot="-5400000">
        <a:off x="1" y="2540671"/>
        <a:ext cx="821500" cy="352071"/>
      </dsp:txXfrm>
    </dsp:sp>
    <dsp:sp modelId="{67369EDA-37D2-A548-8961-35A61A6764E8}">
      <dsp:nvSpPr>
        <dsp:cNvPr id="0" name=""/>
        <dsp:cNvSpPr/>
      </dsp:nvSpPr>
      <dsp:spPr>
        <a:xfrm rot="5400000">
          <a:off x="4372739" y="-1421316"/>
          <a:ext cx="762821" cy="7865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Social Science Research Council (SSRC’s Dissertation Fellowship)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Dissertation title: “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Governing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Masculinity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:  How 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Structures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 Shape 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 Lives and Health 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Dislocated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 Men In Post-</a:t>
          </a:r>
          <a:r>
            <a:rPr lang="nb-NO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Doi</a:t>
          </a:r>
          <a:r>
            <a:rPr lang="nb-NO" sz="1800" i="1" kern="1200" dirty="0">
              <a:latin typeface="Arial" panose="020B0604020202020204" pitchFamily="34" charset="0"/>
              <a:cs typeface="Arial" panose="020B0604020202020204" pitchFamily="34" charset="0"/>
            </a:rPr>
            <a:t> Moi Vietnam»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1500" y="2167161"/>
        <a:ext cx="7828061" cy="688345"/>
      </dsp:txXfrm>
    </dsp:sp>
    <dsp:sp modelId="{11DEEC58-91B3-4C45-99B7-896A4DA22CAC}">
      <dsp:nvSpPr>
        <dsp:cNvPr id="0" name=""/>
        <dsp:cNvSpPr/>
      </dsp:nvSpPr>
      <dsp:spPr>
        <a:xfrm rot="5400000">
          <a:off x="-176035" y="3366514"/>
          <a:ext cx="1173571" cy="821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US/VN</a:t>
          </a:r>
        </a:p>
      </dsp:txBody>
      <dsp:txXfrm rot="-5400000">
        <a:off x="1" y="3601228"/>
        <a:ext cx="821500" cy="352071"/>
      </dsp:txXfrm>
    </dsp:sp>
    <dsp:sp modelId="{506887CC-2CFD-D840-9E83-96BA1812864E}">
      <dsp:nvSpPr>
        <dsp:cNvPr id="0" name=""/>
        <dsp:cNvSpPr/>
      </dsp:nvSpPr>
      <dsp:spPr>
        <a:xfrm rot="5400000">
          <a:off x="4372739" y="-360760"/>
          <a:ext cx="762821" cy="7865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First involvement with NIH-funded grant (Role: Project Director)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R01DA016188 “Male Injecting Drug Users in Vietnam:  Ethno-Epidemiology of HIV Risk” (PI: Michael C.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) from 2003 - 2008</a:t>
          </a:r>
        </a:p>
      </dsp:txBody>
      <dsp:txXfrm rot="-5400000">
        <a:off x="821500" y="3227717"/>
        <a:ext cx="7828061" cy="688345"/>
      </dsp:txXfrm>
    </dsp:sp>
    <dsp:sp modelId="{3742DE20-2029-5749-8D2C-3846E953A5C8}">
      <dsp:nvSpPr>
        <dsp:cNvPr id="0" name=""/>
        <dsp:cNvSpPr/>
      </dsp:nvSpPr>
      <dsp:spPr>
        <a:xfrm rot="5400000">
          <a:off x="-176035" y="4556254"/>
          <a:ext cx="1173571" cy="821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VN</a:t>
          </a:r>
        </a:p>
      </dsp:txBody>
      <dsp:txXfrm rot="-5400000">
        <a:off x="1" y="4790968"/>
        <a:ext cx="821500" cy="352071"/>
      </dsp:txXfrm>
    </dsp:sp>
    <dsp:sp modelId="{FD05A14E-CEBD-F54B-B666-D42F9EC6FEA9}">
      <dsp:nvSpPr>
        <dsp:cNvPr id="0" name=""/>
        <dsp:cNvSpPr/>
      </dsp:nvSpPr>
      <dsp:spPr>
        <a:xfrm rot="5400000">
          <a:off x="4243555" y="828979"/>
          <a:ext cx="1021189" cy="7865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Deputy Director, Center for Training and Research on Substance Abuse-HIV, Hanoi Medical University (since 2014)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Chair, Department of Global Health (2015) at School of Preventive Medicine and Public Health (since 2015)</a:t>
          </a:r>
        </a:p>
      </dsp:txBody>
      <dsp:txXfrm rot="-5400000">
        <a:off x="821500" y="4300884"/>
        <a:ext cx="7815449" cy="921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8841-871E-7346-8126-6164A1865621}">
      <dsp:nvSpPr>
        <dsp:cNvPr id="0" name=""/>
        <dsp:cNvSpPr/>
      </dsp:nvSpPr>
      <dsp:spPr>
        <a:xfrm>
          <a:off x="1525051" y="80924"/>
          <a:ext cx="1674294" cy="16742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2004</a:t>
          </a:r>
        </a:p>
      </dsp:txBody>
      <dsp:txXfrm>
        <a:off x="1748291" y="373925"/>
        <a:ext cx="1227815" cy="753432"/>
      </dsp:txXfrm>
    </dsp:sp>
    <dsp:sp modelId="{52433521-6FDD-7E49-98DB-1B013614D66F}">
      <dsp:nvSpPr>
        <dsp:cNvPr id="0" name=""/>
        <dsp:cNvSpPr/>
      </dsp:nvSpPr>
      <dsp:spPr>
        <a:xfrm>
          <a:off x="2129193" y="1127358"/>
          <a:ext cx="1674294" cy="16742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2011</a:t>
          </a:r>
        </a:p>
      </dsp:txBody>
      <dsp:txXfrm>
        <a:off x="2641248" y="1559884"/>
        <a:ext cx="1004576" cy="920861"/>
      </dsp:txXfrm>
    </dsp:sp>
    <dsp:sp modelId="{0E7A7415-7C08-C943-8969-3215A1D1A03D}">
      <dsp:nvSpPr>
        <dsp:cNvPr id="0" name=""/>
        <dsp:cNvSpPr/>
      </dsp:nvSpPr>
      <dsp:spPr>
        <a:xfrm>
          <a:off x="920910" y="1127358"/>
          <a:ext cx="1674294" cy="16742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2014</a:t>
          </a:r>
        </a:p>
      </dsp:txBody>
      <dsp:txXfrm>
        <a:off x="1078573" y="1559884"/>
        <a:ext cx="1004576" cy="920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40B5-A407-4473-A2A9-287930EEE671}">
      <dsp:nvSpPr>
        <dsp:cNvPr id="0" name=""/>
        <dsp:cNvSpPr/>
      </dsp:nvSpPr>
      <dsp:spPr>
        <a:xfrm rot="5400000">
          <a:off x="-217324" y="233400"/>
          <a:ext cx="1448829" cy="1014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2003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</dsp:txBody>
      <dsp:txXfrm rot="-5400000">
        <a:off x="1" y="523165"/>
        <a:ext cx="1014180" cy="434649"/>
      </dsp:txXfrm>
    </dsp:sp>
    <dsp:sp modelId="{1DCE3346-481C-4A3E-A113-453D4331D9CD}">
      <dsp:nvSpPr>
        <dsp:cNvPr id="0" name=""/>
        <dsp:cNvSpPr/>
      </dsp:nvSpPr>
      <dsp:spPr>
        <a:xfrm rot="5400000">
          <a:off x="4294407" y="-3264150"/>
          <a:ext cx="942234" cy="7502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R01DA016188 (PI: Michael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former professor at CU)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“Male Injecting Drug Users in Vietnam:  Ethno-Epidemiology of HIV Risk” </a:t>
          </a:r>
          <a:r>
            <a:rPr lang="en-US" sz="1800" b="0" i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(Project Director)</a:t>
          </a:r>
          <a:endParaRPr lang="en-US" sz="1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14181" y="62072"/>
        <a:ext cx="7456691" cy="850242"/>
      </dsp:txXfrm>
    </dsp:sp>
    <dsp:sp modelId="{5FDA656F-7598-4E98-A670-1887BDFE34CD}">
      <dsp:nvSpPr>
        <dsp:cNvPr id="0" name=""/>
        <dsp:cNvSpPr/>
      </dsp:nvSpPr>
      <dsp:spPr>
        <a:xfrm rot="5400000">
          <a:off x="-217324" y="1545305"/>
          <a:ext cx="1448829" cy="1014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2007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</dsp:txBody>
      <dsp:txXfrm rot="-5400000">
        <a:off x="1" y="1835070"/>
        <a:ext cx="1014180" cy="434649"/>
      </dsp:txXfrm>
    </dsp:sp>
    <dsp:sp modelId="{D0F3B919-2E14-4856-98F9-938F6696991B}">
      <dsp:nvSpPr>
        <dsp:cNvPr id="0" name=""/>
        <dsp:cNvSpPr/>
      </dsp:nvSpPr>
      <dsp:spPr>
        <a:xfrm rot="5400000">
          <a:off x="4294654" y="-1952493"/>
          <a:ext cx="941738" cy="7502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Ford Foundation Grant (PI: Le Minh Giang and Michael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“HIV Risks among Young MSM in Hanoi: Health Service Approach To Prevention”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2008-2009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14180" y="1373953"/>
        <a:ext cx="7456715" cy="849794"/>
      </dsp:txXfrm>
    </dsp:sp>
    <dsp:sp modelId="{A6D9F019-0153-45A4-8E78-4DE58FDDC106}">
      <dsp:nvSpPr>
        <dsp:cNvPr id="0" name=""/>
        <dsp:cNvSpPr/>
      </dsp:nvSpPr>
      <dsp:spPr>
        <a:xfrm rot="5400000">
          <a:off x="-217324" y="2857209"/>
          <a:ext cx="1448829" cy="1014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2008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2012</a:t>
          </a:r>
        </a:p>
      </dsp:txBody>
      <dsp:txXfrm rot="-5400000">
        <a:off x="1" y="3146974"/>
        <a:ext cx="1014180" cy="434649"/>
      </dsp:txXfrm>
    </dsp:sp>
    <dsp:sp modelId="{F57ED959-535B-41B4-B2EC-8B1B0C5D2A16}">
      <dsp:nvSpPr>
        <dsp:cNvPr id="0" name=""/>
        <dsp:cNvSpPr/>
      </dsp:nvSpPr>
      <dsp:spPr>
        <a:xfrm rot="5400000">
          <a:off x="4294654" y="-640589"/>
          <a:ext cx="941738" cy="7502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R01DA022170 (PI: Michael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Clatts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“Diffusion of HIV-1 in Emerging Male Sex Work Venues in Southeast Asia”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2008 – 2012 (Project Director, Co-Investigator)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14180" y="2685857"/>
        <a:ext cx="7456715" cy="849794"/>
      </dsp:txXfrm>
    </dsp:sp>
    <dsp:sp modelId="{4E7021FF-FC55-4C7F-AE53-9AF9348B9F7D}">
      <dsp:nvSpPr>
        <dsp:cNvPr id="0" name=""/>
        <dsp:cNvSpPr/>
      </dsp:nvSpPr>
      <dsp:spPr>
        <a:xfrm rot="5400000">
          <a:off x="-217324" y="4420553"/>
          <a:ext cx="1448829" cy="1014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dsp:txBody>
      <dsp:txXfrm rot="-5400000">
        <a:off x="1" y="4710318"/>
        <a:ext cx="1014180" cy="434649"/>
      </dsp:txXfrm>
    </dsp:sp>
    <dsp:sp modelId="{14EDD048-22C0-47D2-A2F5-3F57323B8F91}">
      <dsp:nvSpPr>
        <dsp:cNvPr id="0" name=""/>
        <dsp:cNvSpPr/>
      </dsp:nvSpPr>
      <dsp:spPr>
        <a:xfrm rot="5400000">
          <a:off x="2736021" y="2411116"/>
          <a:ext cx="1444618" cy="4525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R01DA033673 (PIs: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Goldsamt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former colleague at NDRI, Clatts and Giang)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“Implementation of a Sexual Health Intervention for Young MSM in Two Vietnamese Cities”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2012 – 2017 (Co-PI)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95348" y="4022309"/>
        <a:ext cx="4455444" cy="130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40B5-A407-4473-A2A9-287930EEE671}">
      <dsp:nvSpPr>
        <dsp:cNvPr id="0" name=""/>
        <dsp:cNvSpPr/>
      </dsp:nvSpPr>
      <dsp:spPr>
        <a:xfrm rot="5400000">
          <a:off x="-224557" y="234813"/>
          <a:ext cx="1497049" cy="1047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sp:txBody>
      <dsp:txXfrm rot="-5400000">
        <a:off x="1" y="534222"/>
        <a:ext cx="1047934" cy="449115"/>
      </dsp:txXfrm>
    </dsp:sp>
    <dsp:sp modelId="{1DCE3346-481C-4A3E-A113-453D4331D9CD}">
      <dsp:nvSpPr>
        <dsp:cNvPr id="0" name=""/>
        <dsp:cNvSpPr/>
      </dsp:nvSpPr>
      <dsp:spPr>
        <a:xfrm rot="5400000">
          <a:off x="4532970" y="-3474779"/>
          <a:ext cx="973594" cy="794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R24HD056691 (PI: Jennifer Hirsch, a mentor at CU and then Jennifer Hirsch &amp; Richard Parker, my advisor at CU) </a:t>
          </a:r>
          <a:r>
            <a:rPr lang="en-US" sz="1600" b="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“Social Science Research and Training on HIV/AIDS: Department of Sociomedical Sciences and Hanoi Medical University Partnership (STAR-I &amp; STAR II)” </a:t>
          </a:r>
          <a:r>
            <a:rPr lang="en-US" sz="1600" b="0" i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(Project Director and Co-Investigator)</a:t>
          </a:r>
        </a:p>
      </dsp:txBody>
      <dsp:txXfrm rot="-5400000">
        <a:off x="1047935" y="57783"/>
        <a:ext cx="7896138" cy="878540"/>
      </dsp:txXfrm>
    </dsp:sp>
    <dsp:sp modelId="{5FDA656F-7598-4E98-A670-1887BDFE34CD}">
      <dsp:nvSpPr>
        <dsp:cNvPr id="0" name=""/>
        <dsp:cNvSpPr/>
      </dsp:nvSpPr>
      <dsp:spPr>
        <a:xfrm rot="5400000">
          <a:off x="-224557" y="1718796"/>
          <a:ext cx="1497049" cy="1047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 rot="-5400000">
        <a:off x="1" y="2018205"/>
        <a:ext cx="1047934" cy="449115"/>
      </dsp:txXfrm>
    </dsp:sp>
    <dsp:sp modelId="{D0F3B919-2E14-4856-98F9-938F6696991B}">
      <dsp:nvSpPr>
        <dsp:cNvPr id="0" name=""/>
        <dsp:cNvSpPr/>
      </dsp:nvSpPr>
      <dsp:spPr>
        <a:xfrm rot="5400000">
          <a:off x="3728270" y="-1284348"/>
          <a:ext cx="1227592" cy="6530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SAMSHA 1UD1-TI023603 (PI: Richard Rawson then Sherry Larkins, from UCLA’s Integrated Substance Abuse Program)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“Vietnam-HIV Addiction Technology Transfer Center: VHATTC”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(Phase I, II &amp; III)” (HMU PI) </a:t>
          </a:r>
        </a:p>
      </dsp:txBody>
      <dsp:txXfrm rot="-5400000">
        <a:off x="1076938" y="1426910"/>
        <a:ext cx="6470330" cy="1107740"/>
      </dsp:txXfrm>
    </dsp:sp>
    <dsp:sp modelId="{A6D9F019-0153-45A4-8E78-4DE58FDDC106}">
      <dsp:nvSpPr>
        <dsp:cNvPr id="0" name=""/>
        <dsp:cNvSpPr/>
      </dsp:nvSpPr>
      <dsp:spPr>
        <a:xfrm rot="5400000">
          <a:off x="-224557" y="3075523"/>
          <a:ext cx="1497049" cy="1047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sp:txBody>
      <dsp:txXfrm rot="-5400000">
        <a:off x="1" y="3374932"/>
        <a:ext cx="1047934" cy="449115"/>
      </dsp:txXfrm>
    </dsp:sp>
    <dsp:sp modelId="{F57ED959-535B-41B4-B2EC-8B1B0C5D2A16}">
      <dsp:nvSpPr>
        <dsp:cNvPr id="0" name=""/>
        <dsp:cNvSpPr/>
      </dsp:nvSpPr>
      <dsp:spPr>
        <a:xfrm rot="5400000">
          <a:off x="4533226" y="-634324"/>
          <a:ext cx="973082" cy="794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R01DA037441 (PI: Todd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Korthuis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Fulbright scholar 2012 -2013 at HMU)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“Buprenorphine to Improve HIV Care Engagement and Outcomes: A Randomized Trial” (Co-Investigator &amp; PD)</a:t>
          </a:r>
        </a:p>
      </dsp:txBody>
      <dsp:txXfrm rot="-5400000">
        <a:off x="1047935" y="2898469"/>
        <a:ext cx="7896163" cy="878078"/>
      </dsp:txXfrm>
    </dsp:sp>
    <dsp:sp modelId="{4E7021FF-FC55-4C7F-AE53-9AF9348B9F7D}">
      <dsp:nvSpPr>
        <dsp:cNvPr id="0" name=""/>
        <dsp:cNvSpPr/>
      </dsp:nvSpPr>
      <dsp:spPr>
        <a:xfrm rot="5400000">
          <a:off x="-224557" y="4432251"/>
          <a:ext cx="1497049" cy="1047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 rot="-5400000">
        <a:off x="1" y="4731660"/>
        <a:ext cx="1047934" cy="449115"/>
      </dsp:txXfrm>
    </dsp:sp>
    <dsp:sp modelId="{14EDD048-22C0-47D2-A2F5-3F57323B8F91}">
      <dsp:nvSpPr>
        <dsp:cNvPr id="0" name=""/>
        <dsp:cNvSpPr/>
      </dsp:nvSpPr>
      <dsp:spPr>
        <a:xfrm rot="5400000">
          <a:off x="4533226" y="722402"/>
          <a:ext cx="973082" cy="794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R01DA040510 (PI: Gavin Bart, a MMT technical advisor for Vietnam since 2010) </a:t>
          </a:r>
          <a:r>
            <a:rPr lang="en-US" sz="18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“Population Pharmacokinetics: Methadone – Antiretroviral Interactions in Vietnam” </a:t>
          </a:r>
          <a:r>
            <a:rPr lang="en-US" sz="1800" i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(Co-Investigator &amp; PD)</a:t>
          </a:r>
        </a:p>
      </dsp:txBody>
      <dsp:txXfrm rot="-5400000">
        <a:off x="1047935" y="4255195"/>
        <a:ext cx="7896163" cy="878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40B5-A407-4473-A2A9-287930EEE671}">
      <dsp:nvSpPr>
        <dsp:cNvPr id="0" name=""/>
        <dsp:cNvSpPr/>
      </dsp:nvSpPr>
      <dsp:spPr>
        <a:xfrm rot="5400000">
          <a:off x="-218568" y="232586"/>
          <a:ext cx="1457124" cy="1019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sp:txBody>
      <dsp:txXfrm rot="-5400000">
        <a:off x="1" y="524010"/>
        <a:ext cx="1019986" cy="437138"/>
      </dsp:txXfrm>
    </dsp:sp>
    <dsp:sp modelId="{1DCE3346-481C-4A3E-A113-453D4331D9CD}">
      <dsp:nvSpPr>
        <dsp:cNvPr id="0" name=""/>
        <dsp:cNvSpPr/>
      </dsp:nvSpPr>
      <dsp:spPr>
        <a:xfrm rot="5400000">
          <a:off x="4294613" y="-3227110"/>
          <a:ext cx="947628" cy="749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R03DA037783 (PI: Le Minh Giang) </a:t>
          </a:r>
          <a:r>
            <a:rPr lang="en-US" sz="1800" b="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“The Family as Recovery Capital for HIV-Infected Injection Drug Users in Vietnam”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en-US" sz="1800" b="0" i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19987" y="93775"/>
        <a:ext cx="7450622" cy="855110"/>
      </dsp:txXfrm>
    </dsp:sp>
    <dsp:sp modelId="{7C0A6ED7-26BF-4BDD-8048-7FFE5C566166}">
      <dsp:nvSpPr>
        <dsp:cNvPr id="0" name=""/>
        <dsp:cNvSpPr/>
      </dsp:nvSpPr>
      <dsp:spPr>
        <a:xfrm rot="5400000">
          <a:off x="-218568" y="1552001"/>
          <a:ext cx="1457124" cy="1019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2016 - now</a:t>
          </a:r>
        </a:p>
      </dsp:txBody>
      <dsp:txXfrm rot="-5400000">
        <a:off x="1" y="1843425"/>
        <a:ext cx="1019986" cy="437138"/>
      </dsp:txXfrm>
    </dsp:sp>
    <dsp:sp modelId="{478E7655-DEE8-4E9E-9F38-87A14968338A}">
      <dsp:nvSpPr>
        <dsp:cNvPr id="0" name=""/>
        <dsp:cNvSpPr/>
      </dsp:nvSpPr>
      <dsp:spPr>
        <a:xfrm rot="5400000">
          <a:off x="4294862" y="-1941442"/>
          <a:ext cx="947130" cy="749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One unscored and one unfunded NIH application </a:t>
          </a: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 </a:t>
          </a:r>
          <a:endParaRPr lang="en-US" sz="2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19987" y="1379668"/>
        <a:ext cx="7450646" cy="854660"/>
      </dsp:txXfrm>
    </dsp:sp>
    <dsp:sp modelId="{A6D9F019-0153-45A4-8E78-4DE58FDDC106}">
      <dsp:nvSpPr>
        <dsp:cNvPr id="0" name=""/>
        <dsp:cNvSpPr/>
      </dsp:nvSpPr>
      <dsp:spPr>
        <a:xfrm rot="5400000">
          <a:off x="-218568" y="2871416"/>
          <a:ext cx="1457124" cy="1019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sp:txBody>
      <dsp:txXfrm rot="-5400000">
        <a:off x="1" y="3162840"/>
        <a:ext cx="1019986" cy="437138"/>
      </dsp:txXfrm>
    </dsp:sp>
    <dsp:sp modelId="{F57ED959-535B-41B4-B2EC-8B1B0C5D2A16}">
      <dsp:nvSpPr>
        <dsp:cNvPr id="0" name=""/>
        <dsp:cNvSpPr/>
      </dsp:nvSpPr>
      <dsp:spPr>
        <a:xfrm rot="5400000">
          <a:off x="4294862" y="-622027"/>
          <a:ext cx="947130" cy="749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ANRS12351 (PI: Le Minh Giang and Didier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Laureillard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a colleague from CHU Nimes, France) </a:t>
          </a:r>
          <a:r>
            <a:rPr lang="en-US" sz="18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“Determinants of Very Late Presentation to HIV Care: A Social Science Study Embedded in the STATIS Clinical Trial”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019987" y="2699083"/>
        <a:ext cx="7450646" cy="854660"/>
      </dsp:txXfrm>
    </dsp:sp>
    <dsp:sp modelId="{4E7021FF-FC55-4C7F-AE53-9AF9348B9F7D}">
      <dsp:nvSpPr>
        <dsp:cNvPr id="0" name=""/>
        <dsp:cNvSpPr/>
      </dsp:nvSpPr>
      <dsp:spPr>
        <a:xfrm rot="5400000">
          <a:off x="-218568" y="4415562"/>
          <a:ext cx="1457124" cy="1019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 rot="-5400000">
        <a:off x="1" y="4706986"/>
        <a:ext cx="1019986" cy="437138"/>
      </dsp:txXfrm>
    </dsp:sp>
    <dsp:sp modelId="{14EDD048-22C0-47D2-A2F5-3F57323B8F91}">
      <dsp:nvSpPr>
        <dsp:cNvPr id="0" name=""/>
        <dsp:cNvSpPr/>
      </dsp:nvSpPr>
      <dsp:spPr>
        <a:xfrm rot="5400000">
          <a:off x="3182452" y="1783183"/>
          <a:ext cx="1396591" cy="5774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CDC US/PEPFAR GH12-1232 and GH000794 (PIs: Le Minh Giang &amp; Vu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Bich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Diep) </a:t>
          </a:r>
          <a:r>
            <a:rPr lang="en-US" sz="18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“HIV Incidence and the Dynamics of Behavioral Change among MSM and Transgender Women in Hanoi, Vietnam (HIM-Hanoi Study)”</a:t>
          </a:r>
        </a:p>
      </dsp:txBody>
      <dsp:txXfrm rot="-5400000">
        <a:off x="993372" y="4040439"/>
        <a:ext cx="5706575" cy="126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tễ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HIV/AIDS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34659-E9D5-8D49-99B9-E13DE8B1ED34}" type="datetime1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E99A0-2116-6F4D-B132-46A6434CA05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63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FAC18-0AAC-EE46-8D0B-5969E7FDA6F2}" type="datetime1">
              <a:rPr lang="en-US" smtClean="0"/>
              <a:t>5/28/19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B248-03D4-420F-8A98-9F5E84152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45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DB248-03D4-420F-8A98-9F5E841525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DB248-03D4-420F-8A98-9F5E841525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26CA2-5C48-48BF-9707-C3C00AA29CD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1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DB248-03D4-420F-8A98-9F5E841525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6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CE1-5672-B349-85DC-351250FBD6F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8" y="304800"/>
            <a:ext cx="7744691" cy="5447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DE-90E2-9148-8CA1-AE6E51AFF0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02426" y="228600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83D-E5F0-4D42-978B-471FE01858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44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26" y="227138"/>
            <a:ext cx="7736774" cy="592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06"/>
            <a:ext cx="8229600" cy="5021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0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4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2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426" y="381000"/>
            <a:ext cx="7736774" cy="516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06"/>
            <a:ext cx="8229600" cy="502175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52F8-C89F-214C-98A4-9BFF4F7E2CB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8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0C5A-501C-44C1-80DA-3108FDD7B90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12C0-DF58-4953-A5AF-F7931812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8" y="150125"/>
            <a:ext cx="7704161" cy="7506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019C-7584-4FFB-83AC-BD3419F2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FA83-857D-224C-A11A-C219CEAA05E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990600" y="381000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7074-9718-6243-B59D-7731A05645B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102426" y="398339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5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91D0-148D-4543-A761-8DBDC8DC6FF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102426" y="398339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E0F7-2B8D-D04B-B936-FABC2A56C4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102426" y="398339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103-2AB8-6247-A1DB-1DA51A05CA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102426" y="398339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5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7" y="11239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472440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48000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92C1-EF21-2747-B429-4C123D0D8B3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02426" y="398339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BE67-B2DF-B049-9FEC-0C8FA1E0D1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90600" y="398339"/>
            <a:ext cx="7736774" cy="51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43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8686800" cy="762000"/>
          </a:xfrm>
          <a:prstGeom prst="rect">
            <a:avLst/>
          </a:prstGeom>
          <a:solidFill>
            <a:srgbClr val="C02F52">
              <a:alpha val="75000"/>
            </a:srgbClr>
          </a:solidFill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  <a:effectLst>
            <a:outerShdw blurRad="50800" dist="38100" dir="5400000" sx="0" sy="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034"/>
            <a:ext cx="8229600" cy="4891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6B922BA-AF00-F441-BC33-048C7FCD644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F76B6A3-0B46-6742-9227-4E955A2BE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Screen Shot 2017-08-22 at 18.13.4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643"/>
            <a:ext cx="781767" cy="9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625"/>
            <a:ext cx="9144000" cy="853053"/>
          </a:xfrm>
          <a:prstGeom prst="rect">
            <a:avLst/>
          </a:prstGeom>
          <a:solidFill>
            <a:srgbClr val="C02F52">
              <a:alpha val="75000"/>
            </a:srgbClr>
          </a:solidFill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108" y="274638"/>
            <a:ext cx="7744691" cy="544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034"/>
            <a:ext cx="8229600" cy="4891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7897-AC1A-421A-A06C-3900A27DAA09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B3E62-EE03-2C4C-8EF5-2BEB3E63236F}" type="slidenum">
              <a:rPr lang="th-TH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" y="95729"/>
            <a:ext cx="916378" cy="9245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1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eminhgiang@hmu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17241"/>
            <a:ext cx="7744691" cy="544759"/>
          </a:xfrm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HANOI MEDICAL UNIVERSITY</a:t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 FOR TRAINING AND RESEARCH ON SUBTANCE ABUSE – HIV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36229"/>
            <a:ext cx="8534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CAREER IN GLOBAL HEALTH: PERSPECTIVE OF A RESEARCHER BASED IN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MIDDLE-INCOME COUNTRY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A92408-73B5-6F41-83B7-21E7374E5990}"/>
              </a:ext>
            </a:extLst>
          </p:cNvPr>
          <p:cNvSpPr/>
          <p:nvPr/>
        </p:nvSpPr>
        <p:spPr>
          <a:xfrm>
            <a:off x="304800" y="3505200"/>
            <a:ext cx="8534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Aft>
                <a:spcPts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GloCal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Development Webinars</a:t>
            </a:r>
          </a:p>
          <a:p>
            <a:pPr marR="0" lvl="0" algn="ctr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28, 2019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MINH GIANG, MD, PhD</a:t>
            </a:r>
          </a:p>
          <a:p>
            <a:pPr marR="0" lvl="0" algn="ctr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 Professor and Chair, Department of Global Health </a:t>
            </a:r>
          </a:p>
          <a:p>
            <a:pPr marR="0" lvl="0" algn="ctr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of Preventive Medicine and Public Health</a:t>
            </a:r>
          </a:p>
          <a:p>
            <a:pPr marR="0" lvl="0" algn="ctr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Deputy Director, Center for Training on Research on Substance Abuse - HIV</a:t>
            </a:r>
          </a:p>
          <a:p>
            <a:pPr marR="0" lvl="0" algn="ctr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Hanoi Medical University, Vietnam</a:t>
            </a:r>
          </a:p>
          <a:p>
            <a:pPr marR="0" lvl="0" algn="ctr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ctr"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8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19907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800000"/>
                </a:solidFill>
              </a:rPr>
              <a:t>THANK YOU FOR YOUR ATTENTION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800000"/>
                </a:solidFill>
                <a:hlinkClick r:id="rId2"/>
              </a:rPr>
              <a:t>leminhgiang@hmu.edu.vn</a:t>
            </a:r>
            <a:endParaRPr lang="en-U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38200" y="76200"/>
            <a:ext cx="7848599" cy="762000"/>
          </a:xfrm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HANOI MEDICAL UNIVERSITY</a:t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 FOR TRAINING AND RESEARCH ON SUBSTANCE ABUSE-HIV</a:t>
            </a:r>
          </a:p>
        </p:txBody>
      </p:sp>
    </p:spTree>
    <p:extLst>
      <p:ext uri="{BB962C8B-B14F-4D97-AF65-F5344CB8AC3E}">
        <p14:creationId xmlns:p14="http://schemas.microsoft.com/office/powerpoint/2010/main" val="375644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45FC2-0582-42B7-9A45-F9478BDE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4800"/>
            <a:ext cx="7736774" cy="516061"/>
          </a:xfrm>
        </p:spPr>
        <p:txBody>
          <a:bodyPr/>
          <a:lstStyle/>
          <a:p>
            <a:r>
              <a:rPr lang="en-US" sz="2800" dirty="0"/>
              <a:t>My Path in Global Health</a:t>
            </a:r>
            <a:endParaRPr lang="vi-VN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22DBE5C3-29DF-6E44-BE80-29436FF80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47439"/>
              </p:ext>
            </p:extLst>
          </p:nvPr>
        </p:nvGraphicFramePr>
        <p:xfrm>
          <a:off x="228600" y="9906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812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45257-7BE4-7C45-975E-74FCCDAA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69739"/>
            <a:ext cx="7696200" cy="744661"/>
          </a:xfrm>
        </p:spPr>
        <p:txBody>
          <a:bodyPr/>
          <a:lstStyle/>
          <a:p>
            <a:r>
              <a:rPr lang="en-US" dirty="0"/>
              <a:t>Center for Research and Training on </a:t>
            </a:r>
            <a:br>
              <a:rPr lang="en-US" dirty="0"/>
            </a:br>
            <a:r>
              <a:rPr lang="en-US" dirty="0"/>
              <a:t>Substance Abuse – HIV (CREATA-H)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36B6A091-6E99-4A40-9A7C-9533194ADD9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07689"/>
              </p:ext>
            </p:extLst>
          </p:nvPr>
        </p:nvGraphicFramePr>
        <p:xfrm>
          <a:off x="152402" y="990599"/>
          <a:ext cx="4724398" cy="28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15B8C1A-5429-E34D-9B7B-EB69D0729FBD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143000"/>
            <a:ext cx="1371600" cy="82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D4A867-9473-154F-BAF3-CBE31D4A2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438401"/>
            <a:ext cx="1371600" cy="704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1D5462-6867-BF45-931F-984B4C5A9328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2438399"/>
            <a:ext cx="1371600" cy="822960"/>
          </a:xfrm>
          <a:prstGeom prst="rect">
            <a:avLst/>
          </a:prstGeom>
        </p:spPr>
      </p:pic>
      <p:pic>
        <p:nvPicPr>
          <p:cNvPr id="4" name="Picture 3" descr="A group of people standing in front of a crowd posing for the camera&#10;&#10;Description automatically generated">
            <a:extLst>
              <a:ext uri="{FF2B5EF4-FFF2-40B4-BE49-F238E27FC236}">
                <a16:creationId xmlns="" xmlns:a16="http://schemas.microsoft.com/office/drawing/2014/main" id="{14EB0E71-25B7-4CD1-A945-D6B437F86E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79520"/>
            <a:ext cx="4572000" cy="3053751"/>
          </a:xfrm>
          <a:prstGeom prst="rect">
            <a:avLst/>
          </a:prstGeom>
        </p:spPr>
      </p:pic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97C31FFE-5C41-4841-824C-974F4F161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83920"/>
            <a:ext cx="43891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25" y="227138"/>
            <a:ext cx="8147591" cy="5922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Built CREATA-H: 2003 to 2019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04090"/>
              </p:ext>
            </p:extLst>
          </p:nvPr>
        </p:nvGraphicFramePr>
        <p:xfrm>
          <a:off x="457199" y="1104899"/>
          <a:ext cx="8516868" cy="566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EE3300-0C54-4BAE-9EC9-F58479236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799" y="5181600"/>
            <a:ext cx="23753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25" y="227138"/>
            <a:ext cx="8147591" cy="5922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Built CREATA-H: 2003 to 2019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26692"/>
              </p:ext>
            </p:extLst>
          </p:nvPr>
        </p:nvGraphicFramePr>
        <p:xfrm>
          <a:off x="76201" y="1066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AAF0C2-BC7E-424C-BE42-1050F254A43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2590800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9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25" y="227138"/>
            <a:ext cx="8147591" cy="5922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Built CREATA-H: 2003 to 2019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95908"/>
              </p:ext>
            </p:extLst>
          </p:nvPr>
        </p:nvGraphicFramePr>
        <p:xfrm>
          <a:off x="457199" y="1104899"/>
          <a:ext cx="8516868" cy="566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C90B70-7B6E-42FE-BD4F-50FCE3F06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099144"/>
            <a:ext cx="1880733" cy="12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8153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ARE KEY!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DC4DEFC-B0FC-48BC-8FF3-EC0A566FD689}"/>
              </a:ext>
            </a:extLst>
          </p:cNvPr>
          <p:cNvGrpSpPr/>
          <p:nvPr/>
        </p:nvGrpSpPr>
        <p:grpSpPr>
          <a:xfrm>
            <a:off x="76200" y="4876800"/>
            <a:ext cx="8935444" cy="2011680"/>
            <a:chOff x="178075" y="3057959"/>
            <a:chExt cx="8935444" cy="2011680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75" y="3129478"/>
              <a:ext cx="3108960" cy="19202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101400"/>
              <a:ext cx="2897576" cy="19202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057959"/>
              <a:ext cx="3017520" cy="20116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783BD9E-2B29-4748-964C-A2225B32D790}"/>
              </a:ext>
            </a:extLst>
          </p:cNvPr>
          <p:cNvGrpSpPr/>
          <p:nvPr/>
        </p:nvGrpSpPr>
        <p:grpSpPr>
          <a:xfrm>
            <a:off x="152400" y="3048000"/>
            <a:ext cx="8884921" cy="1954499"/>
            <a:chOff x="228599" y="4911497"/>
            <a:chExt cx="8884921" cy="1954499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840" y="4911497"/>
              <a:ext cx="2834640" cy="19245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4953000"/>
              <a:ext cx="3017520" cy="1912996"/>
            </a:xfrm>
            <a:prstGeom prst="rect">
              <a:avLst/>
            </a:prstGeom>
          </p:spPr>
        </p:pic>
        <p:pic>
          <p:nvPicPr>
            <p:cNvPr id="13" name="Picture 12" descr="A group of people standing in front of a building&#10;&#10;Description automatically generated">
              <a:extLst>
                <a:ext uri="{FF2B5EF4-FFF2-40B4-BE49-F238E27FC236}">
                  <a16:creationId xmlns="" xmlns:a16="http://schemas.microsoft.com/office/drawing/2014/main" id="{C97A24FA-44F2-47DF-99D4-1C9ECFFE6E2E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961528"/>
              <a:ext cx="3017520" cy="189647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39636A-F05E-4662-B705-38C740187EEB}"/>
              </a:ext>
            </a:extLst>
          </p:cNvPr>
          <p:cNvGrpSpPr/>
          <p:nvPr/>
        </p:nvGrpSpPr>
        <p:grpSpPr>
          <a:xfrm>
            <a:off x="152400" y="990600"/>
            <a:ext cx="8915400" cy="2202190"/>
            <a:chOff x="152400" y="990600"/>
            <a:chExt cx="8915400" cy="2202190"/>
          </a:xfrm>
        </p:grpSpPr>
        <p:pic>
          <p:nvPicPr>
            <p:cNvPr id="15" name="Picture 14" descr="A person that is on a table&#10;&#10;Description automatically generated">
              <a:extLst>
                <a:ext uri="{FF2B5EF4-FFF2-40B4-BE49-F238E27FC236}">
                  <a16:creationId xmlns="" xmlns:a16="http://schemas.microsoft.com/office/drawing/2014/main" id="{88F68DAA-4118-45AF-AA46-D2E53ED05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746" y="990600"/>
              <a:ext cx="2768054" cy="2126280"/>
            </a:xfrm>
            <a:prstGeom prst="rect">
              <a:avLst/>
            </a:prstGeom>
          </p:spPr>
        </p:pic>
        <p:pic>
          <p:nvPicPr>
            <p:cNvPr id="16" name="Picture 15" descr="A group of people sitting at a table with wine glasses&#10;&#10;Description automatically generated">
              <a:extLst>
                <a:ext uri="{FF2B5EF4-FFF2-40B4-BE49-F238E27FC236}">
                  <a16:creationId xmlns="" xmlns:a16="http://schemas.microsoft.com/office/drawing/2014/main" id="{D521BF6D-5BE7-4482-8C6C-6422CBAC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066510"/>
              <a:ext cx="2834640" cy="2126280"/>
            </a:xfrm>
            <a:prstGeom prst="rect">
              <a:avLst/>
            </a:prstGeom>
          </p:spPr>
        </p:pic>
        <p:pic>
          <p:nvPicPr>
            <p:cNvPr id="21" name="Picture 20" descr="A group of people sitting at a dinner table&#10;&#10;Description automatically generated">
              <a:extLst>
                <a:ext uri="{FF2B5EF4-FFF2-40B4-BE49-F238E27FC236}">
                  <a16:creationId xmlns="" xmlns:a16="http://schemas.microsoft.com/office/drawing/2014/main" id="{272E0794-CF0F-489F-B1C9-0D9DF70D5FA2}"/>
                </a:ext>
              </a:extLst>
            </p:cNvPr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990600"/>
              <a:ext cx="3383280" cy="2103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78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45FC2-0582-42B7-9A45-F9478BDE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7620000" cy="744661"/>
          </a:xfrm>
        </p:spPr>
        <p:txBody>
          <a:bodyPr/>
          <a:lstStyle/>
          <a:p>
            <a:r>
              <a:rPr lang="en-US" sz="2800" dirty="0"/>
              <a:t>Cascade of Care: </a:t>
            </a:r>
            <a:br>
              <a:rPr lang="en-US" sz="2800" dirty="0"/>
            </a:br>
            <a:r>
              <a:rPr lang="en-US" sz="2800" dirty="0"/>
              <a:t>Where Your Expertise Can Be Helpful? </a:t>
            </a:r>
            <a:endParaRPr lang="vi-VN" sz="28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F9387E4-13BB-CE4D-B419-15D3E7D8DD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0767"/>
            <a:ext cx="7736774" cy="3829833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85A794-1B72-084E-98F6-85421433EBDD}"/>
              </a:ext>
            </a:extLst>
          </p:cNvPr>
          <p:cNvSpPr txBox="1"/>
          <p:nvPr/>
        </p:nvSpPr>
        <p:spPr>
          <a:xfrm>
            <a:off x="990600" y="5027474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in HIV care (Greenberg et al. 2009, Health Affairs), and now promoted for adoption in other fields such as addiction (Williams et al. 2018, JSAT)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Revealing “break points” along the care continuum.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Understanding where our team at CREATA-H can contribute is critically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187252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9A89D-AC26-4B8B-8754-3B262D63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8077200" cy="820861"/>
          </a:xfrm>
        </p:spPr>
        <p:txBody>
          <a:bodyPr/>
          <a:lstStyle/>
          <a:p>
            <a:r>
              <a:rPr lang="en-US" dirty="0"/>
              <a:t>IN SUMMARY: </a:t>
            </a:r>
            <a:br>
              <a:rPr lang="en-US" dirty="0"/>
            </a:br>
            <a:r>
              <a:rPr lang="en-US" dirty="0"/>
              <a:t>BUIDING A CAREER IN GLOBAL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FE206F-424E-4AE1-B66E-2B8032E1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4406"/>
            <a:ext cx="8305800" cy="5220194"/>
          </a:xfrm>
        </p:spPr>
        <p:txBody>
          <a:bodyPr>
            <a:normAutofit/>
          </a:bodyPr>
          <a:lstStyle/>
          <a:p>
            <a:r>
              <a:rPr lang="en-US" sz="2800" dirty="0"/>
              <a:t>You all have so much potentials and strengths </a:t>
            </a:r>
            <a:r>
              <a:rPr lang="en-US" sz="2800" dirty="0">
                <a:sym typeface="Wingdings" panose="05000000000000000000" pitchFamily="2" charset="2"/>
              </a:rPr>
              <a:t> You will become champions in global health! </a:t>
            </a:r>
            <a:endParaRPr lang="en-US" sz="2800" dirty="0"/>
          </a:p>
          <a:p>
            <a:r>
              <a:rPr lang="en-US" sz="2800" dirty="0"/>
              <a:t>Some suggestions:</a:t>
            </a:r>
          </a:p>
          <a:p>
            <a:pPr lvl="1"/>
            <a:r>
              <a:rPr lang="en-US" sz="2400" dirty="0"/>
              <a:t>Understanding your country’s cascade of care in the global context and knowing where you and your team can contribute</a:t>
            </a:r>
          </a:p>
          <a:p>
            <a:pPr lvl="1"/>
            <a:r>
              <a:rPr lang="en-US" sz="2400" dirty="0"/>
              <a:t>Being prepared for opportunities, even smallest </a:t>
            </a:r>
          </a:p>
          <a:p>
            <a:pPr lvl="1"/>
            <a:r>
              <a:rPr lang="en-US" sz="2400" dirty="0"/>
              <a:t>Learning to take one step backward to make two steps forward </a:t>
            </a:r>
          </a:p>
          <a:p>
            <a:pPr lvl="1"/>
            <a:r>
              <a:rPr lang="en-US" sz="2400" dirty="0"/>
              <a:t>Building a dedicated team: you need both people who support you as well as people who </a:t>
            </a:r>
            <a:r>
              <a:rPr lang="en-US" sz="2400" dirty="0" smtClean="0"/>
              <a:t>want to work for you (</a:t>
            </a:r>
            <a:r>
              <a:rPr lang="en-US" sz="2400" dirty="0"/>
              <a:t>at least for a </a:t>
            </a:r>
            <a:r>
              <a:rPr lang="en-US" sz="2400" dirty="0" smtClean="0"/>
              <a:t>while </a:t>
            </a:r>
            <a:r>
              <a:rPr lang="en-US" sz="2400" dirty="0" smtClean="0">
                <a:sym typeface="Wingdings"/>
              </a:rPr>
              <a:t>)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8822827"/>
      </p:ext>
    </p:extLst>
  </p:cSld>
  <p:clrMapOvr>
    <a:masterClrMapping/>
  </p:clrMapOvr>
</p:sld>
</file>

<file path=ppt/theme/theme1.xml><?xml version="1.0" encoding="utf-8"?>
<a:theme xmlns:a="http://schemas.openxmlformats.org/drawingml/2006/main" name="Danh gia ban dau trinh chi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cussion_research_mgmt_phases_10-10-2012_VN - Sang-LM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Danh gia ban dau trinh chieu.thmx</Template>
  <TotalTime>15059</TotalTime>
  <Words>898</Words>
  <Application>Microsoft Macintosh PowerPoint</Application>
  <PresentationFormat>On-screen Show (4:3)</PresentationFormat>
  <Paragraphs>102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Danh gia ban dau trinh chieu</vt:lpstr>
      <vt:lpstr>1_Discussion_research_mgmt_phases_10-10-2012_VN - Sang-LMG</vt:lpstr>
      <vt:lpstr>HANOI MEDICAL UNIVERSITY CENTER FOR TRAINING AND RESEARCH ON SUBTANCE ABUSE – HIV</vt:lpstr>
      <vt:lpstr>My Path in Global Health</vt:lpstr>
      <vt:lpstr>Center for Research and Training on  Substance Abuse – HIV (CREATA-H) </vt:lpstr>
      <vt:lpstr>How We Built CREATA-H: 2003 to 2019</vt:lpstr>
      <vt:lpstr>How We Built CREATA-H: 2003 to 2019</vt:lpstr>
      <vt:lpstr>How We Built CREATA-H: 2003 to 2019</vt:lpstr>
      <vt:lpstr>Partnerships ARE KEY!</vt:lpstr>
      <vt:lpstr>Cascade of Care:  Where Your Expertise Can Be Helpful? </vt:lpstr>
      <vt:lpstr>IN SUMMARY:  BUIDING A CAREER IN GLOBAL HEALTH </vt:lpstr>
      <vt:lpstr> HANOI MEDICAL UNIVERSITY CENTER FOR TRAINING AND RESEARCH ON SUBSTANCE ABUSE-HIV</vt:lpstr>
    </vt:vector>
  </TitlesOfParts>
  <Company>UCLA Center for Health Policy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Uyen Duong</dc:creator>
  <cp:lastModifiedBy>Pal Shah</cp:lastModifiedBy>
  <cp:revision>789</cp:revision>
  <cp:lastPrinted>2017-08-03T09:16:31Z</cp:lastPrinted>
  <dcterms:created xsi:type="dcterms:W3CDTF">2013-04-04T09:21:21Z</dcterms:created>
  <dcterms:modified xsi:type="dcterms:W3CDTF">2019-05-28T13:59:24Z</dcterms:modified>
</cp:coreProperties>
</file>